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4" r:id="rId2"/>
  </p:sldMasterIdLst>
  <p:notesMasterIdLst>
    <p:notesMasterId r:id="rId25"/>
  </p:notesMasterIdLst>
  <p:sldIdLst>
    <p:sldId id="256" r:id="rId3"/>
    <p:sldId id="258" r:id="rId4"/>
    <p:sldId id="259" r:id="rId5"/>
    <p:sldId id="261" r:id="rId6"/>
    <p:sldId id="262" r:id="rId7"/>
    <p:sldId id="263" r:id="rId8"/>
    <p:sldId id="264" r:id="rId9"/>
    <p:sldId id="265" r:id="rId10"/>
    <p:sldId id="266" r:id="rId11"/>
    <p:sldId id="267" r:id="rId12"/>
    <p:sldId id="268" r:id="rId13"/>
    <p:sldId id="269" r:id="rId14"/>
    <p:sldId id="257" r:id="rId15"/>
    <p:sldId id="274" r:id="rId16"/>
    <p:sldId id="275" r:id="rId17"/>
    <p:sldId id="276" r:id="rId18"/>
    <p:sldId id="278" r:id="rId19"/>
    <p:sldId id="279" r:id="rId20"/>
    <p:sldId id="277" r:id="rId21"/>
    <p:sldId id="270" r:id="rId22"/>
    <p:sldId id="271" r:id="rId23"/>
    <p:sldId id="27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008935-15F9-2EF1-27BA-83910FB52021}" v="8157" dt="2022-05-02T23:29:52.625"/>
    <p1510:client id="{ECE22983-1508-1357-CF65-562F5050A057}" v="2609" dt="2022-05-05T18:24:56.719"/>
    <p1510:client id="{F05E7EB3-C858-224B-9954-882CECE48017}" v="18" dt="2022-05-02T23:49:02.4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 Id="rId30"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5.jpe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E00E76-B654-4DBA-8D56-8DFD5A1305AA}" type="datetimeFigureOut">
              <a:t>5/5/2022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F2D131-C96E-472D-A86B-D68DCCC7043D}" type="slidenum">
              <a:t>‹#›</a:t>
            </a:fld>
            <a:endParaRPr lang="en-US"/>
          </a:p>
        </p:txBody>
      </p:sp>
    </p:spTree>
    <p:extLst>
      <p:ext uri="{BB962C8B-B14F-4D97-AF65-F5344CB8AC3E}">
        <p14:creationId xmlns:p14="http://schemas.microsoft.com/office/powerpoint/2010/main" val="120889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F7D0D88F-AA66-4059-B0C1-6CD224E1FD14}" type="slidenum">
              <a:t>3</a:t>
            </a:fld>
            <a:endParaRPr lang="en-US"/>
          </a:p>
        </p:txBody>
      </p:sp>
    </p:spTree>
    <p:extLst>
      <p:ext uri="{BB962C8B-B14F-4D97-AF65-F5344CB8AC3E}">
        <p14:creationId xmlns:p14="http://schemas.microsoft.com/office/powerpoint/2010/main" val="4200385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778207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634341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277131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5/5/2022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258216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5/5/2022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906986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5/5/2022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21607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5/5/2022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728748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10898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40848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5966527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84973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5/5/2022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5/5/2022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66030011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sciline.org/climate/heat-waves/"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creativecommons.org/licenses/by-sa/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outdoor, sky, sunset, sun&#10;&#10;Description automatically generated">
            <a:extLst>
              <a:ext uri="{FF2B5EF4-FFF2-40B4-BE49-F238E27FC236}">
                <a16:creationId xmlns:a16="http://schemas.microsoft.com/office/drawing/2014/main" id="{8B08DC4A-1FA2-4276-3E44-1F77952CBE29}"/>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6320" r="31244" b="637"/>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77981" y="1122363"/>
            <a:ext cx="4023360" cy="3204134"/>
          </a:xfrm>
        </p:spPr>
        <p:txBody>
          <a:bodyPr anchor="b">
            <a:normAutofit/>
          </a:bodyPr>
          <a:lstStyle/>
          <a:p>
            <a:pPr algn="l"/>
            <a:r>
              <a:rPr lang="en-US" sz="4800" dirty="0">
                <a:ea typeface="Calibri Light"/>
                <a:cs typeface="Calibri Light"/>
              </a:rPr>
              <a:t>Measuring Extreme Heat Vulnerability in Los Angeles</a:t>
            </a:r>
          </a:p>
        </p:txBody>
      </p:sp>
      <p:sp>
        <p:nvSpPr>
          <p:cNvPr id="3" name="Subtitle 2"/>
          <p:cNvSpPr>
            <a:spLocks noGrp="1"/>
          </p:cNvSpPr>
          <p:nvPr>
            <p:ph type="subTitle" idx="1"/>
          </p:nvPr>
        </p:nvSpPr>
        <p:spPr>
          <a:xfrm>
            <a:off x="477980" y="4872922"/>
            <a:ext cx="4023359" cy="1208141"/>
          </a:xfrm>
        </p:spPr>
        <p:txBody>
          <a:bodyPr vert="horz" lIns="91440" tIns="45720" rIns="91440" bIns="45720" rtlCol="0" anchor="t">
            <a:normAutofit/>
          </a:bodyPr>
          <a:lstStyle/>
          <a:p>
            <a:pPr algn="l"/>
            <a:r>
              <a:rPr lang="en-US" sz="2000" dirty="0">
                <a:ea typeface="Calibri"/>
                <a:cs typeface="Calibri"/>
              </a:rPr>
              <a:t>By Aidan Cole </a:t>
            </a:r>
            <a:endParaRPr lang="en-US" sz="2000" dirty="0"/>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C2DAF8D2-40F3-A3EB-CB3F-BB481E1250D8}"/>
              </a:ext>
            </a:extLst>
          </p:cNvPr>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63B44-6B24-DDD2-2F16-4EBD11F55AE3}"/>
              </a:ext>
            </a:extLst>
          </p:cNvPr>
          <p:cNvSpPr>
            <a:spLocks noGrp="1"/>
          </p:cNvSpPr>
          <p:nvPr>
            <p:ph type="title"/>
          </p:nvPr>
        </p:nvSpPr>
        <p:spPr>
          <a:xfrm>
            <a:off x="316283" y="-73286"/>
            <a:ext cx="10515600" cy="1325563"/>
          </a:xfrm>
        </p:spPr>
        <p:txBody>
          <a:bodyPr/>
          <a:lstStyle/>
          <a:p>
            <a:r>
              <a:rPr lang="en-US" b="1">
                <a:cs typeface="Calibri Light"/>
              </a:rPr>
              <a:t>Method: Social Vulnerability Cont. </a:t>
            </a:r>
            <a:endParaRPr lang="en-US" b="1"/>
          </a:p>
        </p:txBody>
      </p:sp>
      <p:sp>
        <p:nvSpPr>
          <p:cNvPr id="3" name="Content Placeholder 2">
            <a:extLst>
              <a:ext uri="{FF2B5EF4-FFF2-40B4-BE49-F238E27FC236}">
                <a16:creationId xmlns:a16="http://schemas.microsoft.com/office/drawing/2014/main" id="{6CF10BB5-E587-A9C1-23FE-3DE45B1F4F07}"/>
              </a:ext>
            </a:extLst>
          </p:cNvPr>
          <p:cNvSpPr>
            <a:spLocks noGrp="1"/>
          </p:cNvSpPr>
          <p:nvPr>
            <p:ph idx="1"/>
          </p:nvPr>
        </p:nvSpPr>
        <p:spPr>
          <a:xfrm>
            <a:off x="793713" y="1636990"/>
            <a:ext cx="10515600" cy="4351338"/>
          </a:xfrm>
        </p:spPr>
        <p:txBody>
          <a:bodyPr vert="horz" lIns="91440" tIns="45720" rIns="91440" bIns="45720" rtlCol="0" anchor="t">
            <a:normAutofit/>
          </a:bodyPr>
          <a:lstStyle/>
          <a:p>
            <a:pPr marL="0" indent="0">
              <a:buNone/>
            </a:pPr>
            <a:endParaRPr lang="en-US" dirty="0">
              <a:ea typeface="+mn-lt"/>
              <a:cs typeface="+mn-lt"/>
            </a:endParaRPr>
          </a:p>
          <a:p>
            <a:pPr marL="0" indent="0">
              <a:buNone/>
            </a:pPr>
            <a:endParaRPr lang="en-US" dirty="0">
              <a:ea typeface="+mn-lt"/>
              <a:cs typeface="+mn-lt"/>
            </a:endParaRPr>
          </a:p>
          <a:p>
            <a:pPr marL="0" indent="0">
              <a:buNone/>
            </a:pPr>
            <a:r>
              <a:rPr lang="en-US" dirty="0">
                <a:ea typeface="+mn-lt"/>
                <a:cs typeface="+mn-lt"/>
              </a:rPr>
              <a:t>The Center of Disease Control also has its own way of calculating Social Vulnerability in which it uses United States Census data to examine social vulnerability at the Census tract level for 15 social factors (broken up into four, weighted groups), including: </a:t>
            </a:r>
            <a:endParaRPr lang="en-US" dirty="0">
              <a:cs typeface="Calibri"/>
            </a:endParaRPr>
          </a:p>
          <a:p>
            <a:pPr>
              <a:buNone/>
            </a:pPr>
            <a:r>
              <a:rPr lang="en-US" dirty="0">
                <a:ea typeface="+mn-lt"/>
                <a:cs typeface="+mn-lt"/>
              </a:rPr>
              <a:t>                    </a:t>
            </a:r>
            <a:endParaRPr lang="en-US">
              <a:cs typeface="Calibri"/>
            </a:endParaRPr>
          </a:p>
          <a:p>
            <a:pPr lvl="2" indent="0">
              <a:buNone/>
            </a:pPr>
            <a:endParaRPr lang="en-US" dirty="0">
              <a:cs typeface="Calibri" panose="020F0502020204030204"/>
            </a:endParaRPr>
          </a:p>
          <a:p>
            <a:pPr lvl="2" indent="0">
              <a:buNone/>
            </a:pPr>
            <a:endParaRPr lang="en-US" dirty="0">
              <a:cs typeface="Calibri" panose="020F0502020204030204"/>
            </a:endParaRPr>
          </a:p>
          <a:p>
            <a:pPr lvl="2" indent="0">
              <a:buNone/>
            </a:pPr>
            <a:endParaRPr lang="en-US" dirty="0">
              <a:cs typeface="Calibri" panose="020F0502020204030204"/>
            </a:endParaRPr>
          </a:p>
          <a:p>
            <a:pPr marL="0" indent="0">
              <a:buNone/>
            </a:pPr>
            <a:endParaRPr lang="en-US" dirty="0">
              <a:cs typeface="Calibri" panose="020F0502020204030204"/>
            </a:endParaRPr>
          </a:p>
        </p:txBody>
      </p:sp>
      <p:sp>
        <p:nvSpPr>
          <p:cNvPr id="4" name="TextBox 3">
            <a:extLst>
              <a:ext uri="{FF2B5EF4-FFF2-40B4-BE49-F238E27FC236}">
                <a16:creationId xmlns:a16="http://schemas.microsoft.com/office/drawing/2014/main" id="{E522363C-DFE5-1DEA-AF63-A9EBA6834065}"/>
              </a:ext>
            </a:extLst>
          </p:cNvPr>
          <p:cNvSpPr txBox="1"/>
          <p:nvPr/>
        </p:nvSpPr>
        <p:spPr>
          <a:xfrm>
            <a:off x="346629" y="4665127"/>
            <a:ext cx="2899774" cy="247862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lnSpc>
                <a:spcPct val="90000"/>
              </a:lnSpc>
              <a:spcBef>
                <a:spcPts val="1000"/>
              </a:spcBef>
            </a:pPr>
            <a:r>
              <a:rPr lang="en-US" b="1" dirty="0">
                <a:cs typeface="Calibri"/>
              </a:rPr>
              <a:t>1) Socioeconomic status (0.25) </a:t>
            </a:r>
          </a:p>
          <a:p>
            <a:pPr marL="285750" indent="-285750">
              <a:lnSpc>
                <a:spcPct val="90000"/>
              </a:lnSpc>
              <a:spcBef>
                <a:spcPts val="1000"/>
              </a:spcBef>
              <a:buFont typeface="Arial"/>
              <a:buChar char="•"/>
            </a:pPr>
            <a:r>
              <a:rPr lang="en-US" dirty="0">
                <a:cs typeface="Calibri"/>
              </a:rPr>
              <a:t>Below poverty</a:t>
            </a:r>
          </a:p>
          <a:p>
            <a:pPr marL="285750" indent="-285750">
              <a:lnSpc>
                <a:spcPct val="90000"/>
              </a:lnSpc>
              <a:spcBef>
                <a:spcPts val="1000"/>
              </a:spcBef>
              <a:buFont typeface="Arial"/>
              <a:buChar char="•"/>
            </a:pPr>
            <a:r>
              <a:rPr lang="en-US" dirty="0">
                <a:cs typeface="Calibri"/>
              </a:rPr>
              <a:t>Unemployed</a:t>
            </a:r>
          </a:p>
          <a:p>
            <a:pPr marL="285750" indent="-285750">
              <a:lnSpc>
                <a:spcPct val="90000"/>
              </a:lnSpc>
              <a:spcBef>
                <a:spcPts val="1000"/>
              </a:spcBef>
              <a:buFont typeface="Arial"/>
              <a:buChar char="•"/>
            </a:pPr>
            <a:r>
              <a:rPr lang="en-US" dirty="0">
                <a:cs typeface="Calibri"/>
              </a:rPr>
              <a:t>Per capita income</a:t>
            </a:r>
          </a:p>
          <a:p>
            <a:pPr marL="285750" indent="-285750">
              <a:lnSpc>
                <a:spcPct val="90000"/>
              </a:lnSpc>
              <a:spcBef>
                <a:spcPts val="1000"/>
              </a:spcBef>
              <a:buFont typeface="Arial"/>
              <a:buChar char="•"/>
            </a:pPr>
            <a:r>
              <a:rPr lang="en-US" dirty="0">
                <a:cs typeface="Calibri"/>
              </a:rPr>
              <a:t>Educational attainment </a:t>
            </a:r>
          </a:p>
          <a:p>
            <a:pPr marL="228600" indent="-228600">
              <a:lnSpc>
                <a:spcPct val="90000"/>
              </a:lnSpc>
              <a:spcBef>
                <a:spcPts val="1000"/>
              </a:spcBef>
            </a:pPr>
            <a:endParaRPr lang="en-US">
              <a:cs typeface="Calibri"/>
            </a:endParaRPr>
          </a:p>
        </p:txBody>
      </p:sp>
      <p:sp>
        <p:nvSpPr>
          <p:cNvPr id="5" name="TextBox 4">
            <a:extLst>
              <a:ext uri="{FF2B5EF4-FFF2-40B4-BE49-F238E27FC236}">
                <a16:creationId xmlns:a16="http://schemas.microsoft.com/office/drawing/2014/main" id="{D2701043-DEA7-7EEE-2547-DADD20FE92EB}"/>
              </a:ext>
            </a:extLst>
          </p:cNvPr>
          <p:cNvSpPr txBox="1"/>
          <p:nvPr/>
        </p:nvSpPr>
        <p:spPr>
          <a:xfrm>
            <a:off x="8318271" y="4661864"/>
            <a:ext cx="4267199" cy="215802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143000" lvl="2">
              <a:lnSpc>
                <a:spcPct val="90000"/>
              </a:lnSpc>
              <a:spcBef>
                <a:spcPts val="500"/>
              </a:spcBef>
            </a:pPr>
            <a:r>
              <a:rPr lang="en-US" b="1" dirty="0">
                <a:cs typeface="Calibri"/>
              </a:rPr>
              <a:t>4) Housing Type and Transportation (0.25)</a:t>
            </a:r>
            <a:endParaRPr lang="en-US" b="1" dirty="0">
              <a:ea typeface="+mn-lt"/>
              <a:cs typeface="+mn-lt"/>
            </a:endParaRPr>
          </a:p>
          <a:p>
            <a:pPr marL="1428750" lvl="2" indent="-285750">
              <a:lnSpc>
                <a:spcPct val="90000"/>
              </a:lnSpc>
              <a:spcBef>
                <a:spcPts val="500"/>
              </a:spcBef>
              <a:buFont typeface="Arial,Sans-Serif"/>
              <a:buChar char="•"/>
            </a:pPr>
            <a:r>
              <a:rPr lang="en-US" dirty="0">
                <a:cs typeface="Calibri"/>
              </a:rPr>
              <a:t>multi-unit structures </a:t>
            </a:r>
            <a:endParaRPr lang="en-US" dirty="0">
              <a:ea typeface="+mn-lt"/>
              <a:cs typeface="+mn-lt"/>
            </a:endParaRPr>
          </a:p>
          <a:p>
            <a:pPr marL="1428750" lvl="2" indent="-285750">
              <a:lnSpc>
                <a:spcPct val="90000"/>
              </a:lnSpc>
              <a:spcBef>
                <a:spcPts val="500"/>
              </a:spcBef>
              <a:buFont typeface="Arial,Sans-Serif"/>
              <a:buChar char="•"/>
            </a:pPr>
            <a:r>
              <a:rPr lang="en-US" dirty="0">
                <a:cs typeface="Calibri"/>
              </a:rPr>
              <a:t>mobile homes </a:t>
            </a:r>
            <a:endParaRPr lang="en-US" dirty="0">
              <a:ea typeface="+mn-lt"/>
              <a:cs typeface="+mn-lt"/>
            </a:endParaRPr>
          </a:p>
          <a:p>
            <a:pPr marL="1428750" lvl="2" indent="-285750">
              <a:lnSpc>
                <a:spcPct val="90000"/>
              </a:lnSpc>
              <a:spcBef>
                <a:spcPts val="500"/>
              </a:spcBef>
              <a:buFont typeface="Arial,Sans-Serif"/>
              <a:buChar char="•"/>
            </a:pPr>
            <a:r>
              <a:rPr lang="en-US" dirty="0">
                <a:cs typeface="Calibri"/>
              </a:rPr>
              <a:t>crowding </a:t>
            </a:r>
            <a:endParaRPr lang="en-US" dirty="0">
              <a:ea typeface="+mn-lt"/>
              <a:cs typeface="+mn-lt"/>
            </a:endParaRPr>
          </a:p>
          <a:p>
            <a:pPr marL="1428750" lvl="2" indent="-285750">
              <a:lnSpc>
                <a:spcPct val="90000"/>
              </a:lnSpc>
              <a:spcBef>
                <a:spcPts val="500"/>
              </a:spcBef>
              <a:buFont typeface="Arial,Sans-Serif"/>
              <a:buChar char="•"/>
            </a:pPr>
            <a:r>
              <a:rPr lang="en-US" dirty="0">
                <a:cs typeface="Calibri"/>
              </a:rPr>
              <a:t>no vehicle </a:t>
            </a:r>
            <a:endParaRPr lang="en-US" dirty="0">
              <a:ea typeface="+mn-lt"/>
              <a:cs typeface="+mn-lt"/>
            </a:endParaRPr>
          </a:p>
          <a:p>
            <a:pPr marL="1428750" lvl="2" indent="-285750">
              <a:lnSpc>
                <a:spcPct val="90000"/>
              </a:lnSpc>
              <a:spcBef>
                <a:spcPts val="500"/>
              </a:spcBef>
              <a:buFont typeface="Arial,Sans-Serif"/>
              <a:buChar char="•"/>
            </a:pPr>
            <a:r>
              <a:rPr lang="en-US" dirty="0">
                <a:cs typeface="Calibri"/>
              </a:rPr>
              <a:t>group quarters/co-ops</a:t>
            </a:r>
            <a:endParaRPr lang="en-US" dirty="0"/>
          </a:p>
        </p:txBody>
      </p:sp>
      <p:sp>
        <p:nvSpPr>
          <p:cNvPr id="6" name="TextBox 5">
            <a:extLst>
              <a:ext uri="{FF2B5EF4-FFF2-40B4-BE49-F238E27FC236}">
                <a16:creationId xmlns:a16="http://schemas.microsoft.com/office/drawing/2014/main" id="{76D0F30A-561E-5852-E1C7-E656C53986EB}"/>
              </a:ext>
            </a:extLst>
          </p:cNvPr>
          <p:cNvSpPr txBox="1"/>
          <p:nvPr/>
        </p:nvSpPr>
        <p:spPr>
          <a:xfrm>
            <a:off x="5528464" y="4669041"/>
            <a:ext cx="4058431" cy="14670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143000" lvl="2">
              <a:lnSpc>
                <a:spcPct val="90000"/>
              </a:lnSpc>
              <a:spcBef>
                <a:spcPts val="500"/>
              </a:spcBef>
            </a:pPr>
            <a:r>
              <a:rPr lang="en-US" b="1" dirty="0">
                <a:cs typeface="Calibri"/>
              </a:rPr>
              <a:t>3) Minority Status and Language (0.25)</a:t>
            </a:r>
            <a:endParaRPr lang="en-US" b="1" dirty="0">
              <a:ea typeface="+mn-lt"/>
              <a:cs typeface="+mn-lt"/>
            </a:endParaRPr>
          </a:p>
          <a:p>
            <a:pPr marL="1428750" lvl="2" indent="-285750">
              <a:lnSpc>
                <a:spcPct val="90000"/>
              </a:lnSpc>
              <a:spcBef>
                <a:spcPts val="500"/>
              </a:spcBef>
              <a:buFont typeface="Arial,Sans-Serif"/>
              <a:buChar char="•"/>
            </a:pPr>
            <a:r>
              <a:rPr lang="en-US" dirty="0">
                <a:cs typeface="Calibri"/>
              </a:rPr>
              <a:t>minority </a:t>
            </a:r>
            <a:endParaRPr lang="en-US" dirty="0">
              <a:ea typeface="+mn-lt"/>
              <a:cs typeface="+mn-lt"/>
            </a:endParaRPr>
          </a:p>
          <a:p>
            <a:pPr marL="1428750" lvl="2" indent="-285750">
              <a:lnSpc>
                <a:spcPct val="90000"/>
              </a:lnSpc>
              <a:spcBef>
                <a:spcPts val="500"/>
              </a:spcBef>
              <a:buFont typeface="Arial,Sans-Serif"/>
              <a:buChar char="•"/>
            </a:pPr>
            <a:r>
              <a:rPr lang="en-US" dirty="0">
                <a:cs typeface="Calibri"/>
              </a:rPr>
              <a:t>speaks English “less than well” </a:t>
            </a:r>
            <a:endParaRPr lang="en-US" dirty="0"/>
          </a:p>
        </p:txBody>
      </p:sp>
      <p:sp>
        <p:nvSpPr>
          <p:cNvPr id="7" name="TextBox 6">
            <a:extLst>
              <a:ext uri="{FF2B5EF4-FFF2-40B4-BE49-F238E27FC236}">
                <a16:creationId xmlns:a16="http://schemas.microsoft.com/office/drawing/2014/main" id="{A51A8C56-2470-518C-66B6-C1F3622FADAA}"/>
              </a:ext>
            </a:extLst>
          </p:cNvPr>
          <p:cNvSpPr txBox="1"/>
          <p:nvPr/>
        </p:nvSpPr>
        <p:spPr>
          <a:xfrm>
            <a:off x="2063272" y="4665777"/>
            <a:ext cx="4830869" cy="18446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143000" lvl="2">
              <a:lnSpc>
                <a:spcPct val="90000"/>
              </a:lnSpc>
              <a:spcBef>
                <a:spcPts val="500"/>
              </a:spcBef>
            </a:pPr>
            <a:r>
              <a:rPr lang="en-US" b="1" dirty="0">
                <a:cs typeface="Calibri"/>
              </a:rPr>
              <a:t>2) Household Composition and Disability (0.25)</a:t>
            </a:r>
            <a:endParaRPr lang="en-US" b="1" dirty="0">
              <a:ea typeface="+mn-lt"/>
              <a:cs typeface="+mn-lt"/>
            </a:endParaRPr>
          </a:p>
          <a:p>
            <a:pPr marL="1428750" lvl="2" indent="-285750">
              <a:lnSpc>
                <a:spcPct val="90000"/>
              </a:lnSpc>
              <a:spcBef>
                <a:spcPts val="500"/>
              </a:spcBef>
              <a:buFont typeface="Arial,Sans-Serif"/>
              <a:buChar char="•"/>
            </a:pPr>
            <a:r>
              <a:rPr lang="en-US" dirty="0">
                <a:cs typeface="Calibri"/>
              </a:rPr>
              <a:t>65 or older</a:t>
            </a:r>
            <a:endParaRPr lang="en-US" dirty="0">
              <a:ea typeface="+mn-lt"/>
              <a:cs typeface="+mn-lt"/>
            </a:endParaRPr>
          </a:p>
          <a:p>
            <a:pPr marL="1428750" lvl="2" indent="-285750">
              <a:lnSpc>
                <a:spcPct val="90000"/>
              </a:lnSpc>
              <a:spcBef>
                <a:spcPts val="500"/>
              </a:spcBef>
              <a:buFont typeface="Arial,Sans-Serif"/>
              <a:buChar char="•"/>
            </a:pPr>
            <a:r>
              <a:rPr lang="en-US" dirty="0">
                <a:cs typeface="Calibri"/>
              </a:rPr>
              <a:t>17 or younger </a:t>
            </a:r>
            <a:endParaRPr lang="en-US" dirty="0">
              <a:ea typeface="+mn-lt"/>
              <a:cs typeface="+mn-lt"/>
            </a:endParaRPr>
          </a:p>
          <a:p>
            <a:pPr marL="1428750" lvl="2" indent="-285750">
              <a:lnSpc>
                <a:spcPct val="90000"/>
              </a:lnSpc>
              <a:spcBef>
                <a:spcPts val="500"/>
              </a:spcBef>
              <a:buFont typeface="Arial,Sans-Serif"/>
              <a:buChar char="•"/>
            </a:pPr>
            <a:r>
              <a:rPr lang="en-US" dirty="0">
                <a:cs typeface="Calibri"/>
              </a:rPr>
              <a:t>older than age 5 with disability </a:t>
            </a:r>
            <a:endParaRPr lang="en-US" dirty="0">
              <a:ea typeface="+mn-lt"/>
              <a:cs typeface="+mn-lt"/>
            </a:endParaRPr>
          </a:p>
          <a:p>
            <a:pPr marL="1428750" lvl="2" indent="-285750">
              <a:lnSpc>
                <a:spcPct val="90000"/>
              </a:lnSpc>
              <a:spcBef>
                <a:spcPts val="500"/>
              </a:spcBef>
              <a:buFont typeface="Arial,Sans-Serif"/>
              <a:buChar char="•"/>
            </a:pPr>
            <a:r>
              <a:rPr lang="en-US" dirty="0">
                <a:cs typeface="Calibri"/>
              </a:rPr>
              <a:t>single-parent households </a:t>
            </a:r>
            <a:endParaRPr lang="en-US" dirty="0"/>
          </a:p>
        </p:txBody>
      </p:sp>
      <p:pic>
        <p:nvPicPr>
          <p:cNvPr id="8" name="Picture 8" descr="Logo&#10;&#10;Description automatically generated">
            <a:extLst>
              <a:ext uri="{FF2B5EF4-FFF2-40B4-BE49-F238E27FC236}">
                <a16:creationId xmlns:a16="http://schemas.microsoft.com/office/drawing/2014/main" id="{AC886D13-57A0-0424-CD2E-A2FCCE4B3828}"/>
              </a:ext>
            </a:extLst>
          </p:cNvPr>
          <p:cNvPicPr>
            <a:picLocks noChangeAspect="1"/>
          </p:cNvPicPr>
          <p:nvPr/>
        </p:nvPicPr>
        <p:blipFill>
          <a:blip r:embed="rId2"/>
          <a:stretch>
            <a:fillRect/>
          </a:stretch>
        </p:blipFill>
        <p:spPr>
          <a:xfrm>
            <a:off x="4920054" y="1119994"/>
            <a:ext cx="1412441" cy="1412441"/>
          </a:xfrm>
          <a:prstGeom prst="rect">
            <a:avLst/>
          </a:prstGeom>
        </p:spPr>
      </p:pic>
    </p:spTree>
    <p:extLst>
      <p:ext uri="{BB962C8B-B14F-4D97-AF65-F5344CB8AC3E}">
        <p14:creationId xmlns:p14="http://schemas.microsoft.com/office/powerpoint/2010/main" val="3451539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EAE07-5EFB-6D4C-52A9-A6693F16B514}"/>
              </a:ext>
            </a:extLst>
          </p:cNvPr>
          <p:cNvSpPr>
            <a:spLocks noGrp="1"/>
          </p:cNvSpPr>
          <p:nvPr>
            <p:ph type="title"/>
          </p:nvPr>
        </p:nvSpPr>
        <p:spPr>
          <a:xfrm>
            <a:off x="211899" y="-217"/>
            <a:ext cx="10515600" cy="1325563"/>
          </a:xfrm>
        </p:spPr>
        <p:txBody>
          <a:bodyPr/>
          <a:lstStyle/>
          <a:p>
            <a:r>
              <a:rPr lang="en-US" b="1" dirty="0">
                <a:cs typeface="Calibri Light"/>
              </a:rPr>
              <a:t>Method: Social Vulnerability Cont. </a:t>
            </a:r>
            <a:endParaRPr lang="en-US" b="1" dirty="0"/>
          </a:p>
        </p:txBody>
      </p:sp>
      <p:sp>
        <p:nvSpPr>
          <p:cNvPr id="3" name="Content Placeholder 2">
            <a:extLst>
              <a:ext uri="{FF2B5EF4-FFF2-40B4-BE49-F238E27FC236}">
                <a16:creationId xmlns:a16="http://schemas.microsoft.com/office/drawing/2014/main" id="{F08129A9-FDB6-488A-3213-1956F5E33268}"/>
              </a:ext>
            </a:extLst>
          </p:cNvPr>
          <p:cNvSpPr>
            <a:spLocks noGrp="1"/>
          </p:cNvSpPr>
          <p:nvPr>
            <p:ph idx="1"/>
          </p:nvPr>
        </p:nvSpPr>
        <p:spPr>
          <a:xfrm>
            <a:off x="602343" y="1018268"/>
            <a:ext cx="10515600" cy="5603195"/>
          </a:xfrm>
        </p:spPr>
        <p:txBody>
          <a:bodyPr vert="horz" lIns="91440" tIns="45720" rIns="91440" bIns="45720" rtlCol="0" anchor="t">
            <a:normAutofit/>
          </a:bodyPr>
          <a:lstStyle/>
          <a:p>
            <a:pPr marL="0" indent="0">
              <a:buNone/>
            </a:pPr>
            <a:r>
              <a:rPr lang="en-US" dirty="0">
                <a:ea typeface="+mn-lt"/>
                <a:cs typeface="+mn-lt"/>
              </a:rPr>
              <a:t>Consolidating the features and methodology from the FEMA and CDC models, and based on Los Angeles' previously discussed unique context, I decided to use the following social factors, categories, and weights in my social vulnerability calculation (percentages -&gt; quantiles :</a:t>
            </a:r>
          </a:p>
          <a:p>
            <a:pPr marL="0" indent="0">
              <a:buNone/>
            </a:pPr>
            <a:endParaRPr lang="en-US" dirty="0">
              <a:ea typeface="Calibri" panose="020F0502020204030204"/>
              <a:cs typeface="Calibri" panose="020F0502020204030204"/>
            </a:endParaRPr>
          </a:p>
          <a:p>
            <a:pPr marL="0" indent="0">
              <a:buNone/>
            </a:pPr>
            <a:endParaRPr lang="en-US" dirty="0">
              <a:ea typeface="Calibri" panose="020F0502020204030204"/>
              <a:cs typeface="Calibri" panose="020F0502020204030204"/>
            </a:endParaRPr>
          </a:p>
          <a:p>
            <a:pPr marL="0" indent="0">
              <a:buNone/>
            </a:pPr>
            <a:endParaRPr lang="en-US" dirty="0">
              <a:cs typeface="Calibri"/>
            </a:endParaRPr>
          </a:p>
        </p:txBody>
      </p:sp>
      <p:sp>
        <p:nvSpPr>
          <p:cNvPr id="4" name="TextBox 3">
            <a:extLst>
              <a:ext uri="{FF2B5EF4-FFF2-40B4-BE49-F238E27FC236}">
                <a16:creationId xmlns:a16="http://schemas.microsoft.com/office/drawing/2014/main" id="{A9C5350F-FF9E-6C6F-0C72-67BF8A584F05}"/>
              </a:ext>
            </a:extLst>
          </p:cNvPr>
          <p:cNvSpPr txBox="1"/>
          <p:nvPr/>
        </p:nvSpPr>
        <p:spPr>
          <a:xfrm>
            <a:off x="515257" y="2946399"/>
            <a:ext cx="3103715"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1) Socioeconomic factors (0.2):</a:t>
            </a:r>
          </a:p>
          <a:p>
            <a:pPr marL="285750" indent="-285750">
              <a:buFont typeface="Arial"/>
              <a:buChar char="•"/>
            </a:pPr>
            <a:r>
              <a:rPr lang="en-US" dirty="0">
                <a:ea typeface="Calibri"/>
                <a:cs typeface="Calibri"/>
              </a:rPr>
              <a:t>Poverty</a:t>
            </a:r>
          </a:p>
          <a:p>
            <a:pPr marL="285750" indent="-285750">
              <a:buFont typeface="Arial"/>
              <a:buChar char="•"/>
            </a:pPr>
            <a:r>
              <a:rPr lang="en-US" dirty="0">
                <a:ea typeface="Calibri"/>
                <a:cs typeface="Calibri"/>
              </a:rPr>
              <a:t>Unemployment</a:t>
            </a:r>
          </a:p>
          <a:p>
            <a:pPr marL="285750" indent="-285750">
              <a:buFont typeface="Arial"/>
              <a:buChar char="•"/>
            </a:pPr>
            <a:r>
              <a:rPr lang="en-US" dirty="0">
                <a:ea typeface="Calibri"/>
                <a:cs typeface="Calibri"/>
              </a:rPr>
              <a:t>Educational attainment (over 25, w/o HS diploma)</a:t>
            </a:r>
          </a:p>
        </p:txBody>
      </p:sp>
      <p:sp>
        <p:nvSpPr>
          <p:cNvPr id="5" name="TextBox 4">
            <a:extLst>
              <a:ext uri="{FF2B5EF4-FFF2-40B4-BE49-F238E27FC236}">
                <a16:creationId xmlns:a16="http://schemas.microsoft.com/office/drawing/2014/main" id="{C24541B5-E1CB-3E09-9EF0-7BD13E8E8C03}"/>
              </a:ext>
            </a:extLst>
          </p:cNvPr>
          <p:cNvSpPr txBox="1"/>
          <p:nvPr/>
        </p:nvSpPr>
        <p:spPr>
          <a:xfrm>
            <a:off x="4490078" y="2894971"/>
            <a:ext cx="3350984"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2) Household Composition (0.2): </a:t>
            </a:r>
          </a:p>
          <a:p>
            <a:pPr marL="285750" indent="-285750">
              <a:buFont typeface="Arial"/>
              <a:buChar char="•"/>
            </a:pPr>
            <a:r>
              <a:rPr lang="en-US" dirty="0">
                <a:ea typeface="Calibri"/>
                <a:cs typeface="Calibri"/>
              </a:rPr>
              <a:t>Single-parent households</a:t>
            </a:r>
          </a:p>
          <a:p>
            <a:pPr marL="285750" indent="-285750">
              <a:buFont typeface="Arial"/>
              <a:buChar char="•"/>
            </a:pPr>
            <a:r>
              <a:rPr lang="en-US" dirty="0">
                <a:ea typeface="Calibri"/>
                <a:cs typeface="Calibri"/>
              </a:rPr>
              <a:t>Over 65 </a:t>
            </a:r>
          </a:p>
          <a:p>
            <a:pPr marL="285750" indent="-285750">
              <a:buFont typeface="Arial"/>
              <a:buChar char="•"/>
            </a:pPr>
            <a:r>
              <a:rPr lang="en-US" dirty="0">
                <a:ea typeface="Calibri"/>
                <a:cs typeface="Calibri"/>
              </a:rPr>
              <a:t>Under 5</a:t>
            </a:r>
          </a:p>
          <a:p>
            <a:pPr marL="285750" indent="-285750">
              <a:buFont typeface="Arial"/>
              <a:buChar char="•"/>
            </a:pPr>
            <a:r>
              <a:rPr lang="en-US" dirty="0">
                <a:ea typeface="Calibri"/>
                <a:cs typeface="Calibri"/>
              </a:rPr>
              <a:t>Physical disabilities </a:t>
            </a:r>
          </a:p>
          <a:p>
            <a:pPr marL="285750" indent="-285750">
              <a:buFont typeface="Arial"/>
              <a:buChar char="•"/>
            </a:pPr>
            <a:r>
              <a:rPr lang="en-US" dirty="0">
                <a:ea typeface="Calibri"/>
                <a:cs typeface="Calibri"/>
              </a:rPr>
              <a:t>Mental disabilities </a:t>
            </a:r>
          </a:p>
        </p:txBody>
      </p:sp>
      <p:sp>
        <p:nvSpPr>
          <p:cNvPr id="6" name="TextBox 5">
            <a:extLst>
              <a:ext uri="{FF2B5EF4-FFF2-40B4-BE49-F238E27FC236}">
                <a16:creationId xmlns:a16="http://schemas.microsoft.com/office/drawing/2014/main" id="{039CC9D0-C7F2-61DD-52F1-A78311A6379A}"/>
              </a:ext>
            </a:extLst>
          </p:cNvPr>
          <p:cNvSpPr txBox="1"/>
          <p:nvPr/>
        </p:nvSpPr>
        <p:spPr>
          <a:xfrm>
            <a:off x="8908741" y="2894970"/>
            <a:ext cx="2842985"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3) Minority Status (0.2): </a:t>
            </a:r>
          </a:p>
          <a:p>
            <a:pPr marL="285750" indent="-285750">
              <a:buFont typeface="Arial"/>
              <a:buChar char="•"/>
            </a:pPr>
            <a:r>
              <a:rPr lang="en-US" dirty="0">
                <a:ea typeface="Calibri"/>
                <a:cs typeface="Calibri"/>
              </a:rPr>
              <a:t>Non-white</a:t>
            </a:r>
          </a:p>
          <a:p>
            <a:pPr marL="285750" indent="-285750">
              <a:buFont typeface="Arial"/>
              <a:buChar char="•"/>
            </a:pPr>
            <a:r>
              <a:rPr lang="en-US" dirty="0">
                <a:ea typeface="Calibri"/>
                <a:cs typeface="Calibri"/>
              </a:rPr>
              <a:t>Immigrants </a:t>
            </a:r>
          </a:p>
          <a:p>
            <a:pPr marL="285750" indent="-285750">
              <a:buFont typeface="Arial"/>
              <a:buChar char="•"/>
            </a:pPr>
            <a:r>
              <a:rPr lang="en-US" dirty="0">
                <a:ea typeface="Calibri"/>
                <a:cs typeface="Calibri"/>
              </a:rPr>
              <a:t>Naturalized </a:t>
            </a:r>
          </a:p>
          <a:p>
            <a:pPr marL="285750" indent="-285750">
              <a:buFont typeface="Arial"/>
              <a:buChar char="•"/>
            </a:pPr>
            <a:r>
              <a:rPr lang="en-US" dirty="0">
                <a:ea typeface="Calibri"/>
                <a:cs typeface="Calibri"/>
              </a:rPr>
              <a:t>Limited English proficiency </a:t>
            </a:r>
          </a:p>
        </p:txBody>
      </p:sp>
      <p:sp>
        <p:nvSpPr>
          <p:cNvPr id="7" name="TextBox 6">
            <a:extLst>
              <a:ext uri="{FF2B5EF4-FFF2-40B4-BE49-F238E27FC236}">
                <a16:creationId xmlns:a16="http://schemas.microsoft.com/office/drawing/2014/main" id="{219DFF1C-C99E-615E-88CB-7728C61A555F}"/>
              </a:ext>
            </a:extLst>
          </p:cNvPr>
          <p:cNvSpPr txBox="1"/>
          <p:nvPr/>
        </p:nvSpPr>
        <p:spPr>
          <a:xfrm>
            <a:off x="6857354" y="4517803"/>
            <a:ext cx="274319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5) Health Status (0.2):</a:t>
            </a:r>
          </a:p>
          <a:p>
            <a:pPr marL="285750" indent="-285750">
              <a:buFont typeface="Arial"/>
              <a:buChar char="•"/>
            </a:pPr>
            <a:r>
              <a:rPr lang="en-US" dirty="0">
                <a:ea typeface="Calibri"/>
                <a:cs typeface="Calibri"/>
              </a:rPr>
              <a:t>Asthma </a:t>
            </a:r>
          </a:p>
          <a:p>
            <a:pPr marL="285750" indent="-285750">
              <a:buFont typeface="Arial"/>
              <a:buChar char="•"/>
            </a:pPr>
            <a:r>
              <a:rPr lang="en-US" dirty="0">
                <a:ea typeface="Calibri"/>
                <a:cs typeface="Calibri"/>
              </a:rPr>
              <a:t>Cardiovascular disease</a:t>
            </a:r>
          </a:p>
          <a:p>
            <a:pPr marL="285750" indent="-285750">
              <a:buFont typeface="Arial"/>
              <a:buChar char="•"/>
            </a:pPr>
            <a:r>
              <a:rPr lang="en-US" dirty="0">
                <a:ea typeface="Calibri"/>
                <a:cs typeface="Calibri"/>
              </a:rPr>
              <a:t>Low birth weight</a:t>
            </a:r>
          </a:p>
        </p:txBody>
      </p:sp>
      <p:sp>
        <p:nvSpPr>
          <p:cNvPr id="8" name="TextBox 7">
            <a:extLst>
              <a:ext uri="{FF2B5EF4-FFF2-40B4-BE49-F238E27FC236}">
                <a16:creationId xmlns:a16="http://schemas.microsoft.com/office/drawing/2014/main" id="{EA1990CC-8D88-D9AB-63BC-27CC28252ECB}"/>
              </a:ext>
            </a:extLst>
          </p:cNvPr>
          <p:cNvSpPr txBox="1"/>
          <p:nvPr/>
        </p:nvSpPr>
        <p:spPr>
          <a:xfrm>
            <a:off x="2101877" y="4518095"/>
            <a:ext cx="274319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4) Housing Status and Transportation (0.2):</a:t>
            </a:r>
          </a:p>
          <a:p>
            <a:pPr marL="285750" indent="-285750">
              <a:buFont typeface="Arial"/>
              <a:buChar char="•"/>
            </a:pPr>
            <a:r>
              <a:rPr lang="en-US" dirty="0">
                <a:ea typeface="Calibri"/>
                <a:cs typeface="Calibri"/>
              </a:rPr>
              <a:t>Homeless or displaced </a:t>
            </a:r>
          </a:p>
          <a:p>
            <a:pPr marL="285750" indent="-285750">
              <a:buFont typeface="Arial"/>
              <a:buChar char="•"/>
            </a:pPr>
            <a:r>
              <a:rPr lang="en-US" dirty="0">
                <a:ea typeface="Calibri"/>
                <a:cs typeface="Calibri"/>
              </a:rPr>
              <a:t>Institutionalized </a:t>
            </a:r>
          </a:p>
          <a:p>
            <a:pPr marL="285750" indent="-285750">
              <a:buFont typeface="Arial"/>
              <a:buChar char="•"/>
            </a:pPr>
            <a:r>
              <a:rPr lang="en-US" dirty="0">
                <a:ea typeface="Calibri"/>
                <a:cs typeface="Calibri"/>
              </a:rPr>
              <a:t>Lack of vehicle access or uses public transportation</a:t>
            </a:r>
          </a:p>
          <a:p>
            <a:pPr marL="285750" indent="-285750">
              <a:buFont typeface="Arial"/>
              <a:buChar char="•"/>
            </a:pPr>
            <a:r>
              <a:rPr lang="en-US" dirty="0">
                <a:ea typeface="Calibri"/>
                <a:cs typeface="Calibri"/>
              </a:rPr>
              <a:t>Low birth weight</a:t>
            </a:r>
          </a:p>
        </p:txBody>
      </p:sp>
      <p:sp>
        <p:nvSpPr>
          <p:cNvPr id="9" name="TextBox 8">
            <a:extLst>
              <a:ext uri="{FF2B5EF4-FFF2-40B4-BE49-F238E27FC236}">
                <a16:creationId xmlns:a16="http://schemas.microsoft.com/office/drawing/2014/main" id="{08635CF5-9A32-CF75-C204-6187BA81183C}"/>
              </a:ext>
            </a:extLst>
          </p:cNvPr>
          <p:cNvSpPr txBox="1"/>
          <p:nvPr/>
        </p:nvSpPr>
        <p:spPr>
          <a:xfrm>
            <a:off x="5862279" y="5944213"/>
            <a:ext cx="582397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dirty="0">
                <a:ea typeface="Calibri"/>
                <a:cs typeface="Calibri"/>
              </a:rPr>
              <a:t>Note: </a:t>
            </a:r>
            <a:r>
              <a:rPr lang="en-US" sz="1400" dirty="0">
                <a:ea typeface="Calibri"/>
                <a:cs typeface="Calibri"/>
              </a:rPr>
              <a:t>Included the fifth, "Health Status," category to consider the public health effects of extreme heat</a:t>
            </a:r>
            <a:endParaRPr lang="en-US" sz="1400" b="1" dirty="0">
              <a:ea typeface="Calibri"/>
              <a:cs typeface="Calibri"/>
            </a:endParaRPr>
          </a:p>
        </p:txBody>
      </p:sp>
    </p:spTree>
    <p:extLst>
      <p:ext uri="{BB962C8B-B14F-4D97-AF65-F5344CB8AC3E}">
        <p14:creationId xmlns:p14="http://schemas.microsoft.com/office/powerpoint/2010/main" val="39393996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8906A-EB01-5B57-4BB2-5CD45DE59F4B}"/>
              </a:ext>
            </a:extLst>
          </p:cNvPr>
          <p:cNvSpPr>
            <a:spLocks noGrp="1"/>
          </p:cNvSpPr>
          <p:nvPr>
            <p:ph type="title"/>
          </p:nvPr>
        </p:nvSpPr>
        <p:spPr>
          <a:xfrm>
            <a:off x="94343" y="-133803"/>
            <a:ext cx="10515600" cy="1325563"/>
          </a:xfrm>
        </p:spPr>
        <p:txBody>
          <a:bodyPr/>
          <a:lstStyle/>
          <a:p>
            <a:r>
              <a:rPr lang="en-US" b="1">
                <a:cs typeface="Calibri Light"/>
              </a:rPr>
              <a:t>Method: Physical Vulnerability </a:t>
            </a:r>
            <a:r>
              <a:rPr lang="en-US" dirty="0">
                <a:cs typeface="Calibri Light"/>
              </a:rPr>
              <a:t> </a:t>
            </a:r>
            <a:endParaRPr lang="en-US" dirty="0"/>
          </a:p>
        </p:txBody>
      </p:sp>
      <p:sp>
        <p:nvSpPr>
          <p:cNvPr id="3" name="Content Placeholder 2">
            <a:extLst>
              <a:ext uri="{FF2B5EF4-FFF2-40B4-BE49-F238E27FC236}">
                <a16:creationId xmlns:a16="http://schemas.microsoft.com/office/drawing/2014/main" id="{D8D783EF-A5FD-A44A-69CA-EC145EE7471F}"/>
              </a:ext>
            </a:extLst>
          </p:cNvPr>
          <p:cNvSpPr>
            <a:spLocks noGrp="1"/>
          </p:cNvSpPr>
          <p:nvPr>
            <p:ph idx="1"/>
          </p:nvPr>
        </p:nvSpPr>
        <p:spPr>
          <a:xfrm>
            <a:off x="638629" y="941600"/>
            <a:ext cx="10515600" cy="5752435"/>
          </a:xfrm>
        </p:spPr>
        <p:txBody>
          <a:bodyPr vert="horz" lIns="91440" tIns="45720" rIns="91440" bIns="45720" rtlCol="0" anchor="t">
            <a:normAutofit/>
          </a:bodyPr>
          <a:lstStyle/>
          <a:p>
            <a:pPr marL="0" indent="0">
              <a:buNone/>
            </a:pPr>
            <a:r>
              <a:rPr lang="en-US" sz="1800" b="1" dirty="0">
                <a:ea typeface="+mn-lt"/>
                <a:cs typeface="+mn-lt"/>
              </a:rPr>
              <a:t>Physical Vulnerability: </a:t>
            </a:r>
            <a:r>
              <a:rPr lang="en-US" sz="1800" dirty="0">
                <a:ea typeface="+mn-lt"/>
                <a:cs typeface="+mn-lt"/>
              </a:rPr>
              <a:t>the susceptibility of an area to the negative impacts of natural hazards and disasters due to characteristics that influence the environment’s ability to prepare, respond, cope, or recover from a disaster.</a:t>
            </a:r>
            <a:endParaRPr lang="en-US" dirty="0">
              <a:ea typeface="+mn-lt"/>
              <a:cs typeface="+mn-lt"/>
            </a:endParaRPr>
          </a:p>
          <a:p>
            <a:pPr marL="0" indent="0">
              <a:buNone/>
            </a:pPr>
            <a:endParaRPr lang="en-US" sz="1800" dirty="0">
              <a:ea typeface="+mn-lt"/>
              <a:cs typeface="+mn-lt"/>
            </a:endParaRPr>
          </a:p>
          <a:p>
            <a:pPr marL="0" indent="0">
              <a:buNone/>
            </a:pPr>
            <a:r>
              <a:rPr lang="en-US" sz="1800" dirty="0">
                <a:ea typeface="+mn-lt"/>
                <a:cs typeface="+mn-lt"/>
              </a:rPr>
              <a:t>Besides the physical vulnerability features that I outlined in </a:t>
            </a:r>
            <a:r>
              <a:rPr lang="en-US" sz="1800" b="1" dirty="0">
                <a:ea typeface="+mn-lt"/>
                <a:cs typeface="+mn-lt"/>
              </a:rPr>
              <a:t>Method, </a:t>
            </a:r>
            <a:r>
              <a:rPr lang="en-US" sz="1800" dirty="0">
                <a:ea typeface="+mn-lt"/>
                <a:cs typeface="+mn-lt"/>
              </a:rPr>
              <a:t>the City of Philadelphia’s own Heat Vulnerability Index map includes several other features that contribute to a neighborhood’s physical vulnerability, including: </a:t>
            </a:r>
          </a:p>
          <a:p>
            <a:pPr lvl="1">
              <a:buFont typeface="Arial"/>
              <a:buChar char="•"/>
            </a:pPr>
            <a:r>
              <a:rPr lang="en-US" sz="1400" dirty="0">
                <a:ea typeface="+mn-lt"/>
                <a:cs typeface="+mn-lt"/>
              </a:rPr>
              <a:t>Difference between City average temperature and Census tract temperature </a:t>
            </a:r>
            <a:endParaRPr lang="en-US" dirty="0">
              <a:ea typeface="Calibri"/>
              <a:cs typeface="Calibri"/>
            </a:endParaRPr>
          </a:p>
          <a:p>
            <a:pPr lvl="1">
              <a:buFont typeface="Arial"/>
              <a:buChar char="•"/>
            </a:pPr>
            <a:r>
              <a:rPr lang="en-US" sz="1400" dirty="0">
                <a:ea typeface="+mn-lt"/>
                <a:cs typeface="+mn-lt"/>
              </a:rPr>
              <a:t>Proximity to public pools, </a:t>
            </a:r>
            <a:r>
              <a:rPr lang="en-US" sz="1400" dirty="0" err="1">
                <a:ea typeface="+mn-lt"/>
                <a:cs typeface="+mn-lt"/>
              </a:rPr>
              <a:t>spraygrounds</a:t>
            </a:r>
            <a:r>
              <a:rPr lang="en-US" sz="1400" dirty="0">
                <a:ea typeface="+mn-lt"/>
                <a:cs typeface="+mn-lt"/>
              </a:rPr>
              <a:t>, and cooling centers </a:t>
            </a:r>
            <a:endParaRPr lang="en-US" dirty="0">
              <a:ea typeface="Calibri"/>
              <a:cs typeface="Calibri"/>
            </a:endParaRPr>
          </a:p>
          <a:p>
            <a:pPr lvl="1">
              <a:buFont typeface="Arial"/>
              <a:buChar char="•"/>
            </a:pPr>
            <a:r>
              <a:rPr lang="en-US" sz="1400" dirty="0">
                <a:ea typeface="+mn-lt"/>
                <a:cs typeface="+mn-lt"/>
              </a:rPr>
              <a:t>Proximity to public schools (serve as neighborhood centers and assist in preparing for extreme heat events) </a:t>
            </a:r>
            <a:endParaRPr lang="en-US" dirty="0">
              <a:ea typeface="+mn-lt"/>
              <a:cs typeface="+mn-lt"/>
            </a:endParaRPr>
          </a:p>
          <a:p>
            <a:pPr lvl="1">
              <a:buFont typeface="Arial"/>
              <a:buChar char="•"/>
            </a:pPr>
            <a:r>
              <a:rPr lang="en-US" sz="1400" dirty="0">
                <a:ea typeface="+mn-lt"/>
                <a:cs typeface="+mn-lt"/>
              </a:rPr>
              <a:t>Proximity to federally qualified health centers </a:t>
            </a:r>
            <a:endParaRPr lang="en-US" dirty="0">
              <a:ea typeface="Calibri"/>
              <a:cs typeface="Calibri"/>
            </a:endParaRPr>
          </a:p>
          <a:p>
            <a:pPr lvl="1">
              <a:buFont typeface="Arial"/>
              <a:buChar char="•"/>
            </a:pPr>
            <a:r>
              <a:rPr lang="en-US" sz="1400" dirty="0">
                <a:ea typeface="+mn-lt"/>
                <a:cs typeface="+mn-lt"/>
              </a:rPr>
              <a:t>Air-conditioning prevalence </a:t>
            </a:r>
            <a:endParaRPr lang="en-US" dirty="0">
              <a:ea typeface="+mn-lt"/>
              <a:cs typeface="+mn-lt"/>
            </a:endParaRPr>
          </a:p>
          <a:p>
            <a:pPr lvl="1">
              <a:buFont typeface="Arial"/>
              <a:buChar char="•"/>
            </a:pPr>
            <a:r>
              <a:rPr lang="en-US" sz="1400" dirty="0">
                <a:ea typeface="+mn-lt"/>
                <a:cs typeface="+mn-lt"/>
              </a:rPr>
              <a:t>Air quality </a:t>
            </a:r>
            <a:endParaRPr lang="en-US" dirty="0">
              <a:ea typeface="Calibri"/>
              <a:cs typeface="Calibri"/>
            </a:endParaRPr>
          </a:p>
          <a:p>
            <a:pPr marL="0" indent="0">
              <a:buNone/>
            </a:pPr>
            <a:r>
              <a:rPr lang="en-US" sz="1800" dirty="0">
                <a:ea typeface="+mn-lt"/>
                <a:cs typeface="+mn-lt"/>
              </a:rPr>
              <a:t>Using these variables as my initial physical vulnerability framework, I made a new model to calculate Physical Vulnerability, including the following factors: </a:t>
            </a:r>
          </a:p>
          <a:p>
            <a:pPr marL="457200" lvl="1" indent="0">
              <a:buNone/>
            </a:pPr>
            <a:endParaRPr lang="en-US" sz="1400" dirty="0">
              <a:ea typeface="Calibri"/>
              <a:cs typeface="Calibri"/>
            </a:endParaRPr>
          </a:p>
          <a:p>
            <a:pPr marL="0" indent="0">
              <a:buNone/>
            </a:pPr>
            <a:endParaRPr lang="en-US" sz="1800" dirty="0">
              <a:ea typeface="Calibri"/>
              <a:cs typeface="Calibri"/>
            </a:endParaRPr>
          </a:p>
        </p:txBody>
      </p:sp>
      <p:sp>
        <p:nvSpPr>
          <p:cNvPr id="5" name="TextBox 4">
            <a:extLst>
              <a:ext uri="{FF2B5EF4-FFF2-40B4-BE49-F238E27FC236}">
                <a16:creationId xmlns:a16="http://schemas.microsoft.com/office/drawing/2014/main" id="{AF4CB061-8FEE-DBD7-C0D5-1CF7E8D74ABF}"/>
              </a:ext>
            </a:extLst>
          </p:cNvPr>
          <p:cNvSpPr txBox="1"/>
          <p:nvPr/>
        </p:nvSpPr>
        <p:spPr>
          <a:xfrm>
            <a:off x="1381433" y="5183238"/>
            <a:ext cx="340687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"Beat-the-heat" resources:</a:t>
            </a:r>
            <a:endParaRPr lang="en-US" sz="1200" dirty="0">
              <a:ea typeface="Calibri"/>
              <a:cs typeface="Calibri"/>
            </a:endParaRPr>
          </a:p>
          <a:p>
            <a:r>
              <a:rPr lang="en-US" sz="1200" dirty="0">
                <a:ea typeface="Calibri"/>
                <a:cs typeface="Calibri"/>
              </a:rPr>
              <a:t>1. Emergency preparedness (public schools)</a:t>
            </a:r>
          </a:p>
          <a:p>
            <a:r>
              <a:rPr lang="en-US" sz="1200" dirty="0">
                <a:ea typeface="Calibri"/>
                <a:cs typeface="Calibri"/>
              </a:rPr>
              <a:t>2. Hospitals and urgent cares </a:t>
            </a:r>
          </a:p>
          <a:p>
            <a:r>
              <a:rPr lang="en-US" sz="1200" dirty="0">
                <a:ea typeface="Calibri"/>
                <a:cs typeface="Calibri"/>
              </a:rPr>
              <a:t>3. Public pools and </a:t>
            </a:r>
            <a:r>
              <a:rPr lang="en-US" sz="1200" dirty="0" err="1">
                <a:ea typeface="Calibri"/>
                <a:cs typeface="Calibri"/>
              </a:rPr>
              <a:t>spraygrounds</a:t>
            </a:r>
            <a:r>
              <a:rPr lang="en-US" sz="1200" dirty="0">
                <a:ea typeface="Calibri"/>
                <a:cs typeface="Calibri"/>
              </a:rPr>
              <a:t> </a:t>
            </a:r>
          </a:p>
          <a:p>
            <a:r>
              <a:rPr lang="en-US" sz="1200" dirty="0">
                <a:ea typeface="Calibri"/>
                <a:cs typeface="Calibri"/>
              </a:rPr>
              <a:t>4. Cooling centers (public libraries) </a:t>
            </a:r>
          </a:p>
          <a:p>
            <a:r>
              <a:rPr lang="en-US" sz="1200" dirty="0">
                <a:ea typeface="Calibri"/>
                <a:cs typeface="Calibri"/>
              </a:rPr>
              <a:t>5. Public parks and green space</a:t>
            </a:r>
          </a:p>
        </p:txBody>
      </p:sp>
      <p:sp>
        <p:nvSpPr>
          <p:cNvPr id="6" name="TextBox 5">
            <a:extLst>
              <a:ext uri="{FF2B5EF4-FFF2-40B4-BE49-F238E27FC236}">
                <a16:creationId xmlns:a16="http://schemas.microsoft.com/office/drawing/2014/main" id="{097DC77C-ADA9-A163-45EE-743AAD4E550D}"/>
              </a:ext>
            </a:extLst>
          </p:cNvPr>
          <p:cNvSpPr txBox="1"/>
          <p:nvPr/>
        </p:nvSpPr>
        <p:spPr>
          <a:xfrm>
            <a:off x="5006565" y="4662435"/>
            <a:ext cx="5979649" cy="26161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600" dirty="0">
                <a:ea typeface="Calibri"/>
                <a:cs typeface="Calibri"/>
              </a:rPr>
              <a:t>% green space </a:t>
            </a:r>
          </a:p>
          <a:p>
            <a:pPr marL="285750" indent="-285750">
              <a:buFont typeface="Arial"/>
              <a:buChar char="•"/>
            </a:pPr>
            <a:r>
              <a:rPr lang="en-US" sz="1600" dirty="0">
                <a:ea typeface="Calibri"/>
                <a:cs typeface="Calibri"/>
              </a:rPr>
              <a:t>Existing vs. Potential % tree canopy coverage </a:t>
            </a:r>
          </a:p>
          <a:p>
            <a:pPr marL="285750" indent="-285750">
              <a:buFont typeface="Arial"/>
              <a:buChar char="•"/>
            </a:pPr>
            <a:r>
              <a:rPr lang="en-US" sz="1600" dirty="0">
                <a:ea typeface="Calibri"/>
                <a:cs typeface="Calibri"/>
              </a:rPr>
              <a:t>Nearest feature (per type of resource)</a:t>
            </a:r>
          </a:p>
          <a:p>
            <a:pPr marL="285750" indent="-285750">
              <a:buFont typeface="Arial"/>
              <a:buChar char="•"/>
            </a:pPr>
            <a:r>
              <a:rPr lang="en-US" sz="1600" dirty="0">
                <a:ea typeface="Calibri"/>
                <a:cs typeface="Calibri"/>
              </a:rPr>
              <a:t>Count of features (per type of resource) </a:t>
            </a:r>
          </a:p>
          <a:p>
            <a:pPr marL="285750" indent="-285750">
              <a:buFont typeface="Arial"/>
              <a:buChar char="•"/>
            </a:pPr>
            <a:r>
              <a:rPr lang="en-US" sz="1600" dirty="0">
                <a:ea typeface="Calibri"/>
                <a:cs typeface="Calibri"/>
              </a:rPr>
              <a:t>PM 2.5 concentration</a:t>
            </a:r>
          </a:p>
          <a:p>
            <a:pPr marL="285750" indent="-285750">
              <a:buFont typeface="Arial"/>
              <a:buChar char="•"/>
            </a:pPr>
            <a:r>
              <a:rPr lang="en-US" sz="1600" dirty="0">
                <a:ea typeface="Calibri"/>
                <a:cs typeface="Calibri"/>
              </a:rPr>
              <a:t>Ozone concentration</a:t>
            </a:r>
          </a:p>
          <a:p>
            <a:pPr marL="285750" indent="-285750">
              <a:buFont typeface="Arial"/>
              <a:buChar char="•"/>
            </a:pPr>
            <a:r>
              <a:rPr lang="en-US" sz="1600" dirty="0">
                <a:ea typeface="Calibri"/>
                <a:cs typeface="Calibri"/>
              </a:rPr>
              <a:t>Projected vs. Historical surface temperatures </a:t>
            </a:r>
          </a:p>
          <a:p>
            <a:pPr marL="285750" indent="-285750">
              <a:buFont typeface="Arial"/>
              <a:buChar char="•"/>
            </a:pPr>
            <a:r>
              <a:rPr lang="en-US" sz="1600" dirty="0">
                <a:ea typeface="Calibri"/>
                <a:cs typeface="Calibri"/>
              </a:rPr>
              <a:t>Projected vs. Historical count and duration of heat events </a:t>
            </a:r>
          </a:p>
          <a:p>
            <a:pPr marL="285750" indent="-285750">
              <a:buFont typeface="Arial"/>
              <a:buChar char="•"/>
            </a:pPr>
            <a:endParaRPr lang="en-US" dirty="0">
              <a:ea typeface="Calibri"/>
              <a:cs typeface="Calibri"/>
            </a:endParaRPr>
          </a:p>
          <a:p>
            <a:pPr marL="285750" indent="-285750">
              <a:buFont typeface="Arial"/>
              <a:buChar char="•"/>
            </a:pPr>
            <a:endParaRPr lang="en-US" dirty="0">
              <a:ea typeface="Calibri"/>
              <a:cs typeface="Calibri"/>
            </a:endParaRPr>
          </a:p>
        </p:txBody>
      </p:sp>
    </p:spTree>
    <p:extLst>
      <p:ext uri="{BB962C8B-B14F-4D97-AF65-F5344CB8AC3E}">
        <p14:creationId xmlns:p14="http://schemas.microsoft.com/office/powerpoint/2010/main" val="19942339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727B3-CF23-1F27-EE2B-2400F881BBBF}"/>
              </a:ext>
            </a:extLst>
          </p:cNvPr>
          <p:cNvSpPr>
            <a:spLocks noGrp="1"/>
          </p:cNvSpPr>
          <p:nvPr>
            <p:ph type="title"/>
          </p:nvPr>
        </p:nvSpPr>
        <p:spPr>
          <a:xfrm>
            <a:off x="395748" y="-3585"/>
            <a:ext cx="10515600" cy="1325563"/>
          </a:xfrm>
        </p:spPr>
        <p:txBody>
          <a:bodyPr/>
          <a:lstStyle/>
          <a:p>
            <a:r>
              <a:rPr lang="en-US" b="1" dirty="0">
                <a:ea typeface="+mj-lt"/>
                <a:cs typeface="+mj-lt"/>
              </a:rPr>
              <a:t>Method: Overall Heat Vulnerability Index  </a:t>
            </a:r>
            <a:r>
              <a:rPr lang="en-US" dirty="0">
                <a:ea typeface="+mj-lt"/>
                <a:cs typeface="+mj-lt"/>
              </a:rPr>
              <a:t> </a:t>
            </a:r>
          </a:p>
        </p:txBody>
      </p:sp>
      <p:sp>
        <p:nvSpPr>
          <p:cNvPr id="3" name="Content Placeholder 2">
            <a:extLst>
              <a:ext uri="{FF2B5EF4-FFF2-40B4-BE49-F238E27FC236}">
                <a16:creationId xmlns:a16="http://schemas.microsoft.com/office/drawing/2014/main" id="{F52B6E63-3708-DC64-5A5F-647BC783C599}"/>
              </a:ext>
            </a:extLst>
          </p:cNvPr>
          <p:cNvSpPr>
            <a:spLocks noGrp="1"/>
          </p:cNvSpPr>
          <p:nvPr>
            <p:ph idx="1"/>
          </p:nvPr>
        </p:nvSpPr>
        <p:spPr>
          <a:xfrm>
            <a:off x="739877" y="1891174"/>
            <a:ext cx="10515600" cy="4351338"/>
          </a:xfrm>
        </p:spPr>
        <p:txBody>
          <a:bodyPr vert="horz" lIns="91440" tIns="45720" rIns="91440" bIns="45720" rtlCol="0" anchor="t">
            <a:normAutofit/>
          </a:bodyPr>
          <a:lstStyle/>
          <a:p>
            <a:pPr marL="0" indent="0">
              <a:buNone/>
            </a:pPr>
            <a:r>
              <a:rPr lang="en-US" dirty="0">
                <a:cs typeface="Calibri"/>
              </a:rPr>
              <a:t>1. In order to standardize the data amongst features (ex. Units of percent, degrees Fahrenheit, feet), I attributed a quantile score to each feature within both the Social and Physical Vulnerability models</a:t>
            </a:r>
          </a:p>
          <a:p>
            <a:pPr marL="0" indent="0">
              <a:buNone/>
            </a:pPr>
            <a:r>
              <a:rPr lang="en-US" dirty="0">
                <a:cs typeface="Calibri"/>
              </a:rPr>
              <a:t>2. Next, I calculated each tract's Social and Physical Vulnerabilities using the aforementioned models </a:t>
            </a:r>
          </a:p>
          <a:p>
            <a:pPr marL="0" indent="0">
              <a:buNone/>
            </a:pPr>
            <a:r>
              <a:rPr lang="en-US" dirty="0">
                <a:cs typeface="Calibri"/>
              </a:rPr>
              <a:t>3. Then, I simply added the two scores together and divided by the number of features (2) to get my Overall Heat Vulnerability Index </a:t>
            </a:r>
          </a:p>
        </p:txBody>
      </p:sp>
    </p:spTree>
    <p:extLst>
      <p:ext uri="{BB962C8B-B14F-4D97-AF65-F5344CB8AC3E}">
        <p14:creationId xmlns:p14="http://schemas.microsoft.com/office/powerpoint/2010/main" val="1674319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4AE4C-CBBF-B945-E8AD-0215098EEBAD}"/>
              </a:ext>
            </a:extLst>
          </p:cNvPr>
          <p:cNvSpPr>
            <a:spLocks noGrp="1"/>
          </p:cNvSpPr>
          <p:nvPr>
            <p:ph type="title"/>
          </p:nvPr>
        </p:nvSpPr>
        <p:spPr>
          <a:xfrm>
            <a:off x="354781" y="70157"/>
            <a:ext cx="10515600" cy="1325563"/>
          </a:xfrm>
        </p:spPr>
        <p:txBody>
          <a:bodyPr/>
          <a:lstStyle/>
          <a:p>
            <a:r>
              <a:rPr lang="en-US" b="1" dirty="0">
                <a:ea typeface="+mj-lt"/>
                <a:cs typeface="+mj-lt"/>
              </a:rPr>
              <a:t>Results: Census Features</a:t>
            </a:r>
            <a:endParaRPr lang="en-US" b="1" dirty="0">
              <a:cs typeface="Calibri Light"/>
            </a:endParaRPr>
          </a:p>
        </p:txBody>
      </p:sp>
      <p:pic>
        <p:nvPicPr>
          <p:cNvPr id="11" name="Picture 11" descr="Map&#10;&#10;Description automatically generated">
            <a:extLst>
              <a:ext uri="{FF2B5EF4-FFF2-40B4-BE49-F238E27FC236}">
                <a16:creationId xmlns:a16="http://schemas.microsoft.com/office/drawing/2014/main" id="{9FDFD2FA-C3BA-693D-70B9-36257A71243E}"/>
              </a:ext>
            </a:extLst>
          </p:cNvPr>
          <p:cNvPicPr>
            <a:picLocks noChangeAspect="1"/>
          </p:cNvPicPr>
          <p:nvPr/>
        </p:nvPicPr>
        <p:blipFill>
          <a:blip r:embed="rId2"/>
          <a:stretch>
            <a:fillRect/>
          </a:stretch>
        </p:blipFill>
        <p:spPr>
          <a:xfrm>
            <a:off x="351183" y="1130030"/>
            <a:ext cx="3911048" cy="2684659"/>
          </a:xfrm>
          <a:prstGeom prst="rect">
            <a:avLst/>
          </a:prstGeom>
        </p:spPr>
      </p:pic>
      <p:pic>
        <p:nvPicPr>
          <p:cNvPr id="12" name="Picture 12" descr="Map&#10;&#10;Description automatically generated">
            <a:extLst>
              <a:ext uri="{FF2B5EF4-FFF2-40B4-BE49-F238E27FC236}">
                <a16:creationId xmlns:a16="http://schemas.microsoft.com/office/drawing/2014/main" id="{FACED401-70B4-8D5E-EECC-12EAFF77A950}"/>
              </a:ext>
            </a:extLst>
          </p:cNvPr>
          <p:cNvPicPr>
            <a:picLocks noChangeAspect="1"/>
          </p:cNvPicPr>
          <p:nvPr/>
        </p:nvPicPr>
        <p:blipFill>
          <a:blip r:embed="rId3"/>
          <a:stretch>
            <a:fillRect/>
          </a:stretch>
        </p:blipFill>
        <p:spPr>
          <a:xfrm>
            <a:off x="5047421" y="1130030"/>
            <a:ext cx="3877916" cy="2684658"/>
          </a:xfrm>
          <a:prstGeom prst="rect">
            <a:avLst/>
          </a:prstGeom>
        </p:spPr>
      </p:pic>
      <p:pic>
        <p:nvPicPr>
          <p:cNvPr id="13" name="Picture 13" descr="Map&#10;&#10;Description automatically generated">
            <a:extLst>
              <a:ext uri="{FF2B5EF4-FFF2-40B4-BE49-F238E27FC236}">
                <a16:creationId xmlns:a16="http://schemas.microsoft.com/office/drawing/2014/main" id="{6B3FA35C-F99A-4F95-328C-DEA0825FD11E}"/>
              </a:ext>
            </a:extLst>
          </p:cNvPr>
          <p:cNvPicPr>
            <a:picLocks noChangeAspect="1"/>
          </p:cNvPicPr>
          <p:nvPr/>
        </p:nvPicPr>
        <p:blipFill>
          <a:blip r:embed="rId4"/>
          <a:stretch>
            <a:fillRect/>
          </a:stretch>
        </p:blipFill>
        <p:spPr>
          <a:xfrm>
            <a:off x="351183" y="3995812"/>
            <a:ext cx="3911047" cy="2684659"/>
          </a:xfrm>
          <a:prstGeom prst="rect">
            <a:avLst/>
          </a:prstGeom>
        </p:spPr>
      </p:pic>
      <p:pic>
        <p:nvPicPr>
          <p:cNvPr id="14" name="Picture 14" descr="Map&#10;&#10;Description automatically generated">
            <a:extLst>
              <a:ext uri="{FF2B5EF4-FFF2-40B4-BE49-F238E27FC236}">
                <a16:creationId xmlns:a16="http://schemas.microsoft.com/office/drawing/2014/main" id="{093CE1F7-4FB8-9F19-B2BC-289932C47758}"/>
              </a:ext>
            </a:extLst>
          </p:cNvPr>
          <p:cNvPicPr>
            <a:picLocks noChangeAspect="1"/>
          </p:cNvPicPr>
          <p:nvPr/>
        </p:nvPicPr>
        <p:blipFill>
          <a:blip r:embed="rId5"/>
          <a:stretch>
            <a:fillRect/>
          </a:stretch>
        </p:blipFill>
        <p:spPr>
          <a:xfrm>
            <a:off x="5047421" y="3987530"/>
            <a:ext cx="3877917" cy="2701225"/>
          </a:xfrm>
          <a:prstGeom prst="rect">
            <a:avLst/>
          </a:prstGeom>
        </p:spPr>
      </p:pic>
      <p:sp>
        <p:nvSpPr>
          <p:cNvPr id="16" name="TextBox 15">
            <a:extLst>
              <a:ext uri="{FF2B5EF4-FFF2-40B4-BE49-F238E27FC236}">
                <a16:creationId xmlns:a16="http://schemas.microsoft.com/office/drawing/2014/main" id="{B9A03344-5EC9-3998-0447-595ACCAC5623}"/>
              </a:ext>
            </a:extLst>
          </p:cNvPr>
          <p:cNvSpPr txBox="1"/>
          <p:nvPr/>
        </p:nvSpPr>
        <p:spPr>
          <a:xfrm>
            <a:off x="9215645" y="2283102"/>
            <a:ext cx="2743200"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In general, older, whiter, and more affluent individuals are seen in the areas closest to the coast; as you move inland towards Downtown and the San Fernando Valley, the population gets more comprised of younger, non-white, and less educated individuals</a:t>
            </a:r>
          </a:p>
        </p:txBody>
      </p:sp>
    </p:spTree>
    <p:extLst>
      <p:ext uri="{BB962C8B-B14F-4D97-AF65-F5344CB8AC3E}">
        <p14:creationId xmlns:p14="http://schemas.microsoft.com/office/powerpoint/2010/main" val="32366605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4AE4C-CBBF-B945-E8AD-0215098EEBAD}"/>
              </a:ext>
            </a:extLst>
          </p:cNvPr>
          <p:cNvSpPr>
            <a:spLocks noGrp="1"/>
          </p:cNvSpPr>
          <p:nvPr>
            <p:ph type="title"/>
          </p:nvPr>
        </p:nvSpPr>
        <p:spPr>
          <a:xfrm>
            <a:off x="354781" y="70157"/>
            <a:ext cx="10515600" cy="1325563"/>
          </a:xfrm>
        </p:spPr>
        <p:txBody>
          <a:bodyPr/>
          <a:lstStyle/>
          <a:p>
            <a:r>
              <a:rPr lang="en-US" b="1" dirty="0">
                <a:ea typeface="+mj-lt"/>
                <a:cs typeface="+mj-lt"/>
              </a:rPr>
              <a:t>Results: Census Features</a:t>
            </a:r>
            <a:endParaRPr lang="en-US" b="1" dirty="0">
              <a:cs typeface="Calibri Light"/>
            </a:endParaRPr>
          </a:p>
        </p:txBody>
      </p:sp>
      <p:sp>
        <p:nvSpPr>
          <p:cNvPr id="16" name="TextBox 15">
            <a:extLst>
              <a:ext uri="{FF2B5EF4-FFF2-40B4-BE49-F238E27FC236}">
                <a16:creationId xmlns:a16="http://schemas.microsoft.com/office/drawing/2014/main" id="{B9A03344-5EC9-3998-0447-595ACCAC5623}"/>
              </a:ext>
            </a:extLst>
          </p:cNvPr>
          <p:cNvSpPr txBox="1"/>
          <p:nvPr/>
        </p:nvSpPr>
        <p:spPr>
          <a:xfrm>
            <a:off x="9288713" y="1395842"/>
            <a:ext cx="2743200"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You can continue to see this trend in these additional features, with people living close to Downtown generally exhibiting high social vulnerability and people living close to the coast exhibiting the opposite. Note that there is high unemployment in Malibu, probably a result of retired individuals not filling out their Census information correctly or trust fund kids not having to work </a:t>
            </a:r>
          </a:p>
        </p:txBody>
      </p:sp>
      <p:pic>
        <p:nvPicPr>
          <p:cNvPr id="4" name="Picture 4" descr="Map&#10;&#10;Description automatically generated">
            <a:extLst>
              <a:ext uri="{FF2B5EF4-FFF2-40B4-BE49-F238E27FC236}">
                <a16:creationId xmlns:a16="http://schemas.microsoft.com/office/drawing/2014/main" id="{895D3B7A-B5C1-3A4E-C289-9E57756BE3FF}"/>
              </a:ext>
            </a:extLst>
          </p:cNvPr>
          <p:cNvPicPr>
            <a:picLocks noChangeAspect="1"/>
          </p:cNvPicPr>
          <p:nvPr/>
        </p:nvPicPr>
        <p:blipFill>
          <a:blip r:embed="rId2"/>
          <a:stretch>
            <a:fillRect/>
          </a:stretch>
        </p:blipFill>
        <p:spPr>
          <a:xfrm>
            <a:off x="486428" y="1068761"/>
            <a:ext cx="4068872" cy="2799823"/>
          </a:xfrm>
          <a:prstGeom prst="rect">
            <a:avLst/>
          </a:prstGeom>
        </p:spPr>
      </p:pic>
      <p:pic>
        <p:nvPicPr>
          <p:cNvPr id="5" name="Picture 5" descr="Map&#10;&#10;Description automatically generated">
            <a:extLst>
              <a:ext uri="{FF2B5EF4-FFF2-40B4-BE49-F238E27FC236}">
                <a16:creationId xmlns:a16="http://schemas.microsoft.com/office/drawing/2014/main" id="{7E98E26F-BECA-EDBC-B591-B09EF2768DF8}"/>
              </a:ext>
            </a:extLst>
          </p:cNvPr>
          <p:cNvPicPr>
            <a:picLocks noChangeAspect="1"/>
          </p:cNvPicPr>
          <p:nvPr/>
        </p:nvPicPr>
        <p:blipFill>
          <a:blip r:embed="rId3"/>
          <a:stretch>
            <a:fillRect/>
          </a:stretch>
        </p:blipFill>
        <p:spPr>
          <a:xfrm>
            <a:off x="4922728" y="1068761"/>
            <a:ext cx="4215008" cy="2799822"/>
          </a:xfrm>
          <a:prstGeom prst="rect">
            <a:avLst/>
          </a:prstGeom>
        </p:spPr>
      </p:pic>
      <p:pic>
        <p:nvPicPr>
          <p:cNvPr id="6" name="Picture 6" descr="Map&#10;&#10;Description automatically generated">
            <a:extLst>
              <a:ext uri="{FF2B5EF4-FFF2-40B4-BE49-F238E27FC236}">
                <a16:creationId xmlns:a16="http://schemas.microsoft.com/office/drawing/2014/main" id="{9E7DF42F-FA7D-3CC5-7F2F-67C876D8235F}"/>
              </a:ext>
            </a:extLst>
          </p:cNvPr>
          <p:cNvPicPr>
            <a:picLocks noChangeAspect="1"/>
          </p:cNvPicPr>
          <p:nvPr/>
        </p:nvPicPr>
        <p:blipFill>
          <a:blip r:embed="rId4"/>
          <a:stretch>
            <a:fillRect/>
          </a:stretch>
        </p:blipFill>
        <p:spPr>
          <a:xfrm>
            <a:off x="486428" y="4064569"/>
            <a:ext cx="4068871" cy="2622370"/>
          </a:xfrm>
          <a:prstGeom prst="rect">
            <a:avLst/>
          </a:prstGeom>
        </p:spPr>
      </p:pic>
      <p:pic>
        <p:nvPicPr>
          <p:cNvPr id="7" name="Picture 7" descr="Map&#10;&#10;Description automatically generated">
            <a:extLst>
              <a:ext uri="{FF2B5EF4-FFF2-40B4-BE49-F238E27FC236}">
                <a16:creationId xmlns:a16="http://schemas.microsoft.com/office/drawing/2014/main" id="{1BDCADB8-7092-14B6-D914-A9D1DDCC4E11}"/>
              </a:ext>
            </a:extLst>
          </p:cNvPr>
          <p:cNvPicPr>
            <a:picLocks noChangeAspect="1"/>
          </p:cNvPicPr>
          <p:nvPr/>
        </p:nvPicPr>
        <p:blipFill>
          <a:blip r:embed="rId5"/>
          <a:stretch>
            <a:fillRect/>
          </a:stretch>
        </p:blipFill>
        <p:spPr>
          <a:xfrm>
            <a:off x="4922730" y="4064568"/>
            <a:ext cx="4215008" cy="2622371"/>
          </a:xfrm>
          <a:prstGeom prst="rect">
            <a:avLst/>
          </a:prstGeom>
        </p:spPr>
      </p:pic>
    </p:spTree>
    <p:extLst>
      <p:ext uri="{BB962C8B-B14F-4D97-AF65-F5344CB8AC3E}">
        <p14:creationId xmlns:p14="http://schemas.microsoft.com/office/powerpoint/2010/main" val="1116825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4AE4C-CBBF-B945-E8AD-0215098EEBAD}"/>
              </a:ext>
            </a:extLst>
          </p:cNvPr>
          <p:cNvSpPr>
            <a:spLocks noGrp="1"/>
          </p:cNvSpPr>
          <p:nvPr>
            <p:ph type="title"/>
          </p:nvPr>
        </p:nvSpPr>
        <p:spPr>
          <a:xfrm>
            <a:off x="354781" y="70157"/>
            <a:ext cx="10515600" cy="1325563"/>
          </a:xfrm>
        </p:spPr>
        <p:txBody>
          <a:bodyPr/>
          <a:lstStyle/>
          <a:p>
            <a:r>
              <a:rPr lang="en-US" b="1" dirty="0">
                <a:ea typeface="+mj-lt"/>
                <a:cs typeface="+mj-lt"/>
              </a:rPr>
              <a:t>Results: Resource Features</a:t>
            </a:r>
            <a:endParaRPr lang="en-US" b="1" dirty="0">
              <a:cs typeface="Calibri Light"/>
            </a:endParaRPr>
          </a:p>
        </p:txBody>
      </p:sp>
      <p:sp>
        <p:nvSpPr>
          <p:cNvPr id="16" name="TextBox 15">
            <a:extLst>
              <a:ext uri="{FF2B5EF4-FFF2-40B4-BE49-F238E27FC236}">
                <a16:creationId xmlns:a16="http://schemas.microsoft.com/office/drawing/2014/main" id="{B9A03344-5EC9-3998-0447-595ACCAC5623}"/>
              </a:ext>
            </a:extLst>
          </p:cNvPr>
          <p:cNvSpPr txBox="1"/>
          <p:nvPr/>
        </p:nvSpPr>
        <p:spPr>
          <a:xfrm>
            <a:off x="8704165" y="1322774"/>
            <a:ext cx="255531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Note the spatial allocation of these important community "beat-the-heat" resources and their relationship to the Census features previously presented </a:t>
            </a:r>
          </a:p>
        </p:txBody>
      </p:sp>
      <p:pic>
        <p:nvPicPr>
          <p:cNvPr id="3" name="Picture 7" descr="Scatter chart&#10;&#10;Description automatically generated">
            <a:extLst>
              <a:ext uri="{FF2B5EF4-FFF2-40B4-BE49-F238E27FC236}">
                <a16:creationId xmlns:a16="http://schemas.microsoft.com/office/drawing/2014/main" id="{038B098F-39AA-FDD2-A5C3-E8ABD32ED219}"/>
              </a:ext>
            </a:extLst>
          </p:cNvPr>
          <p:cNvPicPr>
            <a:picLocks noChangeAspect="1"/>
          </p:cNvPicPr>
          <p:nvPr/>
        </p:nvPicPr>
        <p:blipFill>
          <a:blip r:embed="rId2"/>
          <a:stretch>
            <a:fillRect/>
          </a:stretch>
        </p:blipFill>
        <p:spPr>
          <a:xfrm>
            <a:off x="308976" y="1235774"/>
            <a:ext cx="3599145" cy="2476233"/>
          </a:xfrm>
          <a:prstGeom prst="rect">
            <a:avLst/>
          </a:prstGeom>
        </p:spPr>
      </p:pic>
      <p:pic>
        <p:nvPicPr>
          <p:cNvPr id="8" name="Picture 8" descr="A picture containing chart&#10;&#10;Description automatically generated">
            <a:extLst>
              <a:ext uri="{FF2B5EF4-FFF2-40B4-BE49-F238E27FC236}">
                <a16:creationId xmlns:a16="http://schemas.microsoft.com/office/drawing/2014/main" id="{E030DC76-3E02-38D9-D801-DFD74F2AEDCA}"/>
              </a:ext>
            </a:extLst>
          </p:cNvPr>
          <p:cNvPicPr>
            <a:picLocks noChangeAspect="1"/>
          </p:cNvPicPr>
          <p:nvPr/>
        </p:nvPicPr>
        <p:blipFill>
          <a:blip r:embed="rId3"/>
          <a:stretch>
            <a:fillRect/>
          </a:stretch>
        </p:blipFill>
        <p:spPr>
          <a:xfrm>
            <a:off x="4233796" y="1235774"/>
            <a:ext cx="3609583" cy="2476233"/>
          </a:xfrm>
          <a:prstGeom prst="rect">
            <a:avLst/>
          </a:prstGeom>
        </p:spPr>
      </p:pic>
      <p:pic>
        <p:nvPicPr>
          <p:cNvPr id="9" name="Picture 9" descr="A picture containing scatter chart&#10;&#10;Description automatically generated">
            <a:extLst>
              <a:ext uri="{FF2B5EF4-FFF2-40B4-BE49-F238E27FC236}">
                <a16:creationId xmlns:a16="http://schemas.microsoft.com/office/drawing/2014/main" id="{743BFEF3-44F0-1677-AF20-A6668DDAA2AD}"/>
              </a:ext>
            </a:extLst>
          </p:cNvPr>
          <p:cNvPicPr>
            <a:picLocks noChangeAspect="1"/>
          </p:cNvPicPr>
          <p:nvPr/>
        </p:nvPicPr>
        <p:blipFill>
          <a:blip r:embed="rId4"/>
          <a:stretch>
            <a:fillRect/>
          </a:stretch>
        </p:blipFill>
        <p:spPr>
          <a:xfrm>
            <a:off x="308975" y="3876679"/>
            <a:ext cx="3599144" cy="2476233"/>
          </a:xfrm>
          <a:prstGeom prst="rect">
            <a:avLst/>
          </a:prstGeom>
        </p:spPr>
      </p:pic>
      <p:pic>
        <p:nvPicPr>
          <p:cNvPr id="10" name="Picture 10" descr="Scatter chart&#10;&#10;Description automatically generated">
            <a:extLst>
              <a:ext uri="{FF2B5EF4-FFF2-40B4-BE49-F238E27FC236}">
                <a16:creationId xmlns:a16="http://schemas.microsoft.com/office/drawing/2014/main" id="{6166E5A0-4E1E-4ECE-20CA-354B75D50D28}"/>
              </a:ext>
            </a:extLst>
          </p:cNvPr>
          <p:cNvPicPr>
            <a:picLocks noChangeAspect="1"/>
          </p:cNvPicPr>
          <p:nvPr/>
        </p:nvPicPr>
        <p:blipFill>
          <a:blip r:embed="rId5"/>
          <a:stretch>
            <a:fillRect/>
          </a:stretch>
        </p:blipFill>
        <p:spPr>
          <a:xfrm>
            <a:off x="4192044" y="3876678"/>
            <a:ext cx="3651337" cy="2549302"/>
          </a:xfrm>
          <a:prstGeom prst="rect">
            <a:avLst/>
          </a:prstGeom>
        </p:spPr>
      </p:pic>
      <p:pic>
        <p:nvPicPr>
          <p:cNvPr id="11" name="Picture 11">
            <a:extLst>
              <a:ext uri="{FF2B5EF4-FFF2-40B4-BE49-F238E27FC236}">
                <a16:creationId xmlns:a16="http://schemas.microsoft.com/office/drawing/2014/main" id="{DC9B888C-BE91-24B7-B24A-B482A7C48193}"/>
              </a:ext>
            </a:extLst>
          </p:cNvPr>
          <p:cNvPicPr>
            <a:picLocks noChangeAspect="1"/>
          </p:cNvPicPr>
          <p:nvPr/>
        </p:nvPicPr>
        <p:blipFill>
          <a:blip r:embed="rId6"/>
          <a:stretch>
            <a:fillRect/>
          </a:stretch>
        </p:blipFill>
        <p:spPr>
          <a:xfrm>
            <a:off x="8116866" y="3876679"/>
            <a:ext cx="3734844" cy="2549301"/>
          </a:xfrm>
          <a:prstGeom prst="rect">
            <a:avLst/>
          </a:prstGeom>
        </p:spPr>
      </p:pic>
    </p:spTree>
    <p:extLst>
      <p:ext uri="{BB962C8B-B14F-4D97-AF65-F5344CB8AC3E}">
        <p14:creationId xmlns:p14="http://schemas.microsoft.com/office/powerpoint/2010/main" val="8288864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4AE4C-CBBF-B945-E8AD-0215098EEBAD}"/>
              </a:ext>
            </a:extLst>
          </p:cNvPr>
          <p:cNvSpPr>
            <a:spLocks noGrp="1"/>
          </p:cNvSpPr>
          <p:nvPr>
            <p:ph type="title"/>
          </p:nvPr>
        </p:nvSpPr>
        <p:spPr>
          <a:xfrm>
            <a:off x="354781" y="70157"/>
            <a:ext cx="10515600" cy="1325563"/>
          </a:xfrm>
        </p:spPr>
        <p:txBody>
          <a:bodyPr/>
          <a:lstStyle/>
          <a:p>
            <a:r>
              <a:rPr lang="en-US" b="1" dirty="0">
                <a:ea typeface="+mj-lt"/>
                <a:cs typeface="+mj-lt"/>
              </a:rPr>
              <a:t>Results: Temperature Features</a:t>
            </a:r>
            <a:endParaRPr lang="en-US" b="1" dirty="0">
              <a:cs typeface="Calibri Light"/>
            </a:endParaRPr>
          </a:p>
        </p:txBody>
      </p:sp>
      <p:pic>
        <p:nvPicPr>
          <p:cNvPr id="6" name="Picture 6" descr="Map&#10;&#10;Description automatically generated">
            <a:extLst>
              <a:ext uri="{FF2B5EF4-FFF2-40B4-BE49-F238E27FC236}">
                <a16:creationId xmlns:a16="http://schemas.microsoft.com/office/drawing/2014/main" id="{97F2A879-A58C-4C05-211A-02629FD01CB8}"/>
              </a:ext>
            </a:extLst>
          </p:cNvPr>
          <p:cNvPicPr>
            <a:picLocks noChangeAspect="1"/>
          </p:cNvPicPr>
          <p:nvPr/>
        </p:nvPicPr>
        <p:blipFill>
          <a:blip r:embed="rId2"/>
          <a:stretch>
            <a:fillRect/>
          </a:stretch>
        </p:blipFill>
        <p:spPr>
          <a:xfrm>
            <a:off x="549058" y="1089639"/>
            <a:ext cx="4162817" cy="2852015"/>
          </a:xfrm>
          <a:prstGeom prst="rect">
            <a:avLst/>
          </a:prstGeom>
        </p:spPr>
      </p:pic>
      <p:pic>
        <p:nvPicPr>
          <p:cNvPr id="7" name="Picture 11" descr="Map&#10;&#10;Description automatically generated">
            <a:extLst>
              <a:ext uri="{FF2B5EF4-FFF2-40B4-BE49-F238E27FC236}">
                <a16:creationId xmlns:a16="http://schemas.microsoft.com/office/drawing/2014/main" id="{12E9C80B-B00F-0631-A029-725647EEFF98}"/>
              </a:ext>
            </a:extLst>
          </p:cNvPr>
          <p:cNvPicPr>
            <a:picLocks noChangeAspect="1"/>
          </p:cNvPicPr>
          <p:nvPr/>
        </p:nvPicPr>
        <p:blipFill>
          <a:blip r:embed="rId3"/>
          <a:stretch>
            <a:fillRect/>
          </a:stretch>
        </p:blipFill>
        <p:spPr>
          <a:xfrm>
            <a:off x="7156537" y="1089637"/>
            <a:ext cx="4173256" cy="2852016"/>
          </a:xfrm>
          <a:prstGeom prst="rect">
            <a:avLst/>
          </a:prstGeom>
        </p:spPr>
      </p:pic>
      <p:pic>
        <p:nvPicPr>
          <p:cNvPr id="12" name="Picture 12" descr="Map&#10;&#10;Description automatically generated">
            <a:extLst>
              <a:ext uri="{FF2B5EF4-FFF2-40B4-BE49-F238E27FC236}">
                <a16:creationId xmlns:a16="http://schemas.microsoft.com/office/drawing/2014/main" id="{E0253378-107E-6000-84DB-514806FF660D}"/>
              </a:ext>
            </a:extLst>
          </p:cNvPr>
          <p:cNvPicPr>
            <a:picLocks noChangeAspect="1"/>
          </p:cNvPicPr>
          <p:nvPr/>
        </p:nvPicPr>
        <p:blipFill>
          <a:blip r:embed="rId4"/>
          <a:stretch>
            <a:fillRect/>
          </a:stretch>
        </p:blipFill>
        <p:spPr>
          <a:xfrm>
            <a:off x="3889332" y="4043692"/>
            <a:ext cx="4006241" cy="2737193"/>
          </a:xfrm>
          <a:prstGeom prst="rect">
            <a:avLst/>
          </a:prstGeom>
        </p:spPr>
      </p:pic>
      <p:sp>
        <p:nvSpPr>
          <p:cNvPr id="13" name="TextBox 12">
            <a:extLst>
              <a:ext uri="{FF2B5EF4-FFF2-40B4-BE49-F238E27FC236}">
                <a16:creationId xmlns:a16="http://schemas.microsoft.com/office/drawing/2014/main" id="{9B9AC5C2-D00A-5713-F0A1-346BD1DFE110}"/>
              </a:ext>
            </a:extLst>
          </p:cNvPr>
          <p:cNvSpPr txBox="1"/>
          <p:nvPr/>
        </p:nvSpPr>
        <p:spPr>
          <a:xfrm>
            <a:off x="684756" y="4338181"/>
            <a:ext cx="2743199"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Areas with less green space and tree canopy coverage (closer to Downtown and San Fernando Valley) are expected to have more frequent and more devastating heat events</a:t>
            </a:r>
          </a:p>
        </p:txBody>
      </p:sp>
    </p:spTree>
    <p:extLst>
      <p:ext uri="{BB962C8B-B14F-4D97-AF65-F5344CB8AC3E}">
        <p14:creationId xmlns:p14="http://schemas.microsoft.com/office/powerpoint/2010/main" val="15660763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4AE4C-CBBF-B945-E8AD-0215098EEBAD}"/>
              </a:ext>
            </a:extLst>
          </p:cNvPr>
          <p:cNvSpPr>
            <a:spLocks noGrp="1"/>
          </p:cNvSpPr>
          <p:nvPr>
            <p:ph type="title"/>
          </p:nvPr>
        </p:nvSpPr>
        <p:spPr>
          <a:xfrm>
            <a:off x="354781" y="70157"/>
            <a:ext cx="10515600" cy="1325563"/>
          </a:xfrm>
        </p:spPr>
        <p:txBody>
          <a:bodyPr/>
          <a:lstStyle/>
          <a:p>
            <a:r>
              <a:rPr lang="en-US" b="1" dirty="0">
                <a:ea typeface="+mj-lt"/>
                <a:cs typeface="+mj-lt"/>
              </a:rPr>
              <a:t>Results: Land Use Features</a:t>
            </a:r>
            <a:endParaRPr lang="en-US" b="1" dirty="0">
              <a:cs typeface="Calibri Light"/>
            </a:endParaRPr>
          </a:p>
        </p:txBody>
      </p:sp>
      <p:sp>
        <p:nvSpPr>
          <p:cNvPr id="16" name="TextBox 15">
            <a:extLst>
              <a:ext uri="{FF2B5EF4-FFF2-40B4-BE49-F238E27FC236}">
                <a16:creationId xmlns:a16="http://schemas.microsoft.com/office/drawing/2014/main" id="{B9A03344-5EC9-3998-0447-595ACCAC5623}"/>
              </a:ext>
            </a:extLst>
          </p:cNvPr>
          <p:cNvSpPr txBox="1"/>
          <p:nvPr/>
        </p:nvSpPr>
        <p:spPr>
          <a:xfrm>
            <a:off x="8704165" y="1322774"/>
            <a:ext cx="255531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Remember that the Angeles Forest was filtered out of the green space layer and used as its own layer (why the northern tracts are bluer than supposed to be) </a:t>
            </a:r>
          </a:p>
        </p:txBody>
      </p:sp>
      <p:pic>
        <p:nvPicPr>
          <p:cNvPr id="4" name="Picture 4" descr="Map&#10;&#10;Description automatically generated">
            <a:extLst>
              <a:ext uri="{FF2B5EF4-FFF2-40B4-BE49-F238E27FC236}">
                <a16:creationId xmlns:a16="http://schemas.microsoft.com/office/drawing/2014/main" id="{0F396E10-EED9-9837-D339-819AD20AC3BD}"/>
              </a:ext>
            </a:extLst>
          </p:cNvPr>
          <p:cNvPicPr>
            <a:picLocks noChangeAspect="1"/>
          </p:cNvPicPr>
          <p:nvPr/>
        </p:nvPicPr>
        <p:blipFill>
          <a:blip r:embed="rId2"/>
          <a:stretch>
            <a:fillRect/>
          </a:stretch>
        </p:blipFill>
        <p:spPr>
          <a:xfrm>
            <a:off x="350729" y="1016569"/>
            <a:ext cx="3839227" cy="2622370"/>
          </a:xfrm>
          <a:prstGeom prst="rect">
            <a:avLst/>
          </a:prstGeom>
        </p:spPr>
      </p:pic>
      <p:pic>
        <p:nvPicPr>
          <p:cNvPr id="5" name="Picture 5" descr="Map&#10;&#10;Description automatically generated">
            <a:extLst>
              <a:ext uri="{FF2B5EF4-FFF2-40B4-BE49-F238E27FC236}">
                <a16:creationId xmlns:a16="http://schemas.microsoft.com/office/drawing/2014/main" id="{C53BD4C2-4FE6-4EF7-0751-6F784D9E0E1F}"/>
              </a:ext>
            </a:extLst>
          </p:cNvPr>
          <p:cNvPicPr>
            <a:picLocks noChangeAspect="1"/>
          </p:cNvPicPr>
          <p:nvPr/>
        </p:nvPicPr>
        <p:blipFill>
          <a:blip r:embed="rId3"/>
          <a:stretch>
            <a:fillRect/>
          </a:stretch>
        </p:blipFill>
        <p:spPr>
          <a:xfrm>
            <a:off x="6759879" y="3782732"/>
            <a:ext cx="4382021" cy="2966837"/>
          </a:xfrm>
          <a:prstGeom prst="rect">
            <a:avLst/>
          </a:prstGeom>
        </p:spPr>
      </p:pic>
      <p:pic>
        <p:nvPicPr>
          <p:cNvPr id="3" name="Picture 5" descr="Map&#10;&#10;Description automatically generated">
            <a:extLst>
              <a:ext uri="{FF2B5EF4-FFF2-40B4-BE49-F238E27FC236}">
                <a16:creationId xmlns:a16="http://schemas.microsoft.com/office/drawing/2014/main" id="{615F119E-C0D9-65DC-8A4E-F1A50381DFEE}"/>
              </a:ext>
            </a:extLst>
          </p:cNvPr>
          <p:cNvPicPr>
            <a:picLocks noChangeAspect="1"/>
          </p:cNvPicPr>
          <p:nvPr/>
        </p:nvPicPr>
        <p:blipFill>
          <a:blip r:embed="rId4"/>
          <a:stretch>
            <a:fillRect/>
          </a:stretch>
        </p:blipFill>
        <p:spPr>
          <a:xfrm>
            <a:off x="1321497" y="3782735"/>
            <a:ext cx="4298513" cy="2966835"/>
          </a:xfrm>
          <a:prstGeom prst="rect">
            <a:avLst/>
          </a:prstGeom>
        </p:spPr>
      </p:pic>
      <p:pic>
        <p:nvPicPr>
          <p:cNvPr id="7" name="Picture 7" descr="Map&#10;&#10;Description automatically generated">
            <a:extLst>
              <a:ext uri="{FF2B5EF4-FFF2-40B4-BE49-F238E27FC236}">
                <a16:creationId xmlns:a16="http://schemas.microsoft.com/office/drawing/2014/main" id="{F4C65CA1-0E17-D833-B750-ECEE54F60EB7}"/>
              </a:ext>
            </a:extLst>
          </p:cNvPr>
          <p:cNvPicPr>
            <a:picLocks noChangeAspect="1"/>
          </p:cNvPicPr>
          <p:nvPr/>
        </p:nvPicPr>
        <p:blipFill>
          <a:blip r:embed="rId5"/>
          <a:stretch>
            <a:fillRect/>
          </a:stretch>
        </p:blipFill>
        <p:spPr>
          <a:xfrm>
            <a:off x="4703523" y="1016569"/>
            <a:ext cx="3891418" cy="2664123"/>
          </a:xfrm>
          <a:prstGeom prst="rect">
            <a:avLst/>
          </a:prstGeom>
        </p:spPr>
      </p:pic>
    </p:spTree>
    <p:extLst>
      <p:ext uri="{BB962C8B-B14F-4D97-AF65-F5344CB8AC3E}">
        <p14:creationId xmlns:p14="http://schemas.microsoft.com/office/powerpoint/2010/main" val="2286071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4AE4C-CBBF-B945-E8AD-0215098EEBAD}"/>
              </a:ext>
            </a:extLst>
          </p:cNvPr>
          <p:cNvSpPr>
            <a:spLocks noGrp="1"/>
          </p:cNvSpPr>
          <p:nvPr>
            <p:ph type="title"/>
          </p:nvPr>
        </p:nvSpPr>
        <p:spPr>
          <a:xfrm>
            <a:off x="177329" y="70157"/>
            <a:ext cx="11298477" cy="1325563"/>
          </a:xfrm>
        </p:spPr>
        <p:txBody>
          <a:bodyPr>
            <a:normAutofit/>
          </a:bodyPr>
          <a:lstStyle/>
          <a:p>
            <a:r>
              <a:rPr lang="en-US" b="1" dirty="0">
                <a:ea typeface="+mj-lt"/>
                <a:cs typeface="+mj-lt"/>
              </a:rPr>
              <a:t>Results: Redlining Districts as a Contributor to Social and Physical Heat Vulnerability </a:t>
            </a:r>
            <a:endParaRPr lang="en-US" b="1" dirty="0">
              <a:cs typeface="Calibri Light"/>
            </a:endParaRPr>
          </a:p>
        </p:txBody>
      </p:sp>
      <p:sp>
        <p:nvSpPr>
          <p:cNvPr id="16" name="TextBox 15">
            <a:extLst>
              <a:ext uri="{FF2B5EF4-FFF2-40B4-BE49-F238E27FC236}">
                <a16:creationId xmlns:a16="http://schemas.microsoft.com/office/drawing/2014/main" id="{B9A03344-5EC9-3998-0447-595ACCAC5623}"/>
              </a:ext>
            </a:extLst>
          </p:cNvPr>
          <p:cNvSpPr txBox="1"/>
          <p:nvPr/>
        </p:nvSpPr>
        <p:spPr>
          <a:xfrm>
            <a:off x="9173890" y="1395842"/>
            <a:ext cx="2931091"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Historically, the allocation of community "beat-the-heat" resources and tree canopy percentage has been driven by relative affluence and racial composition of areas within the City (red-lined districts). Note the similarity between the possible/existing tree canopy percentage differences and the locations of the red-lined districts. For this reason, the effect of red-lining on the allocation of community "beat-the-heat" resources and tree canopy percentage will be considered in </a:t>
            </a:r>
            <a:r>
              <a:rPr lang="en-US" b="1" dirty="0">
                <a:cs typeface="Calibri"/>
              </a:rPr>
              <a:t>Discussion</a:t>
            </a:r>
            <a:r>
              <a:rPr lang="en-US" dirty="0">
                <a:cs typeface="Calibri"/>
              </a:rPr>
              <a:t>.</a:t>
            </a:r>
          </a:p>
        </p:txBody>
      </p:sp>
      <p:pic>
        <p:nvPicPr>
          <p:cNvPr id="5" name="Picture 5" descr="A picture containing diagram&#10;&#10;Description automatically generated">
            <a:extLst>
              <a:ext uri="{FF2B5EF4-FFF2-40B4-BE49-F238E27FC236}">
                <a16:creationId xmlns:a16="http://schemas.microsoft.com/office/drawing/2014/main" id="{41C2F798-E23C-13EE-6E6F-A364CFB119DB}"/>
              </a:ext>
            </a:extLst>
          </p:cNvPr>
          <p:cNvPicPr>
            <a:picLocks noChangeAspect="1"/>
          </p:cNvPicPr>
          <p:nvPr/>
        </p:nvPicPr>
        <p:blipFill>
          <a:blip r:embed="rId2"/>
          <a:stretch>
            <a:fillRect/>
          </a:stretch>
        </p:blipFill>
        <p:spPr>
          <a:xfrm>
            <a:off x="4296428" y="3313007"/>
            <a:ext cx="4883062" cy="3384370"/>
          </a:xfrm>
          <a:prstGeom prst="rect">
            <a:avLst/>
          </a:prstGeom>
        </p:spPr>
      </p:pic>
      <p:pic>
        <p:nvPicPr>
          <p:cNvPr id="6" name="Picture 6" descr="Map&#10;&#10;Description automatically generated">
            <a:extLst>
              <a:ext uri="{FF2B5EF4-FFF2-40B4-BE49-F238E27FC236}">
                <a16:creationId xmlns:a16="http://schemas.microsoft.com/office/drawing/2014/main" id="{C956E413-FBE7-F8AE-955F-D1BB64BECB3A}"/>
              </a:ext>
            </a:extLst>
          </p:cNvPr>
          <p:cNvPicPr>
            <a:picLocks noChangeAspect="1"/>
          </p:cNvPicPr>
          <p:nvPr/>
        </p:nvPicPr>
        <p:blipFill>
          <a:blip r:embed="rId3"/>
          <a:stretch>
            <a:fillRect/>
          </a:stretch>
        </p:blipFill>
        <p:spPr>
          <a:xfrm>
            <a:off x="89770" y="1235774"/>
            <a:ext cx="4883062" cy="3384370"/>
          </a:xfrm>
          <a:prstGeom prst="rect">
            <a:avLst/>
          </a:prstGeom>
        </p:spPr>
      </p:pic>
    </p:spTree>
    <p:extLst>
      <p:ext uri="{BB962C8B-B14F-4D97-AF65-F5344CB8AC3E}">
        <p14:creationId xmlns:p14="http://schemas.microsoft.com/office/powerpoint/2010/main" val="636599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16C29-39A4-466B-A589-CF9937DD9400}"/>
              </a:ext>
            </a:extLst>
          </p:cNvPr>
          <p:cNvSpPr>
            <a:spLocks noGrp="1"/>
          </p:cNvSpPr>
          <p:nvPr>
            <p:ph type="title"/>
          </p:nvPr>
        </p:nvSpPr>
        <p:spPr>
          <a:xfrm>
            <a:off x="210245" y="66941"/>
            <a:ext cx="8267296" cy="1446550"/>
          </a:xfrm>
        </p:spPr>
        <p:txBody>
          <a:bodyPr>
            <a:normAutofit/>
          </a:bodyPr>
          <a:lstStyle/>
          <a:p>
            <a:r>
              <a:rPr lang="en-US" sz="4800" b="1" dirty="0"/>
              <a:t>Context </a:t>
            </a:r>
          </a:p>
        </p:txBody>
      </p:sp>
      <p:sp>
        <p:nvSpPr>
          <p:cNvPr id="3" name="Content Placeholder 2">
            <a:extLst>
              <a:ext uri="{FF2B5EF4-FFF2-40B4-BE49-F238E27FC236}">
                <a16:creationId xmlns:a16="http://schemas.microsoft.com/office/drawing/2014/main" id="{B3DE4F87-6185-4FEA-ADA4-8E7A31CB2F55}"/>
              </a:ext>
            </a:extLst>
          </p:cNvPr>
          <p:cNvSpPr>
            <a:spLocks noGrp="1"/>
          </p:cNvSpPr>
          <p:nvPr>
            <p:ph idx="1"/>
          </p:nvPr>
        </p:nvSpPr>
        <p:spPr>
          <a:xfrm>
            <a:off x="126739" y="1324214"/>
            <a:ext cx="5720338" cy="5756420"/>
          </a:xfrm>
        </p:spPr>
        <p:txBody>
          <a:bodyPr vert="horz" lIns="91440" tIns="45720" rIns="91440" bIns="45720" rtlCol="0" anchor="t">
            <a:normAutofit lnSpcReduction="10000"/>
          </a:bodyPr>
          <a:lstStyle/>
          <a:p>
            <a:r>
              <a:rPr lang="en-US" sz="2500" dirty="0"/>
              <a:t>Climate change is expected to usher in increasing temperatures, increased precipitation/cases of drought, and increased rates of extreme heat events on a global scale (more temperature increase in last 50 years than last century)</a:t>
            </a:r>
            <a:endParaRPr lang="en-US" sz="2500">
              <a:cs typeface="Calibri"/>
            </a:endParaRPr>
          </a:p>
          <a:p>
            <a:r>
              <a:rPr lang="en-US" sz="2500" dirty="0"/>
              <a:t>Climate researchers believe concurrent climate effects – increased rate of drought, wildfires and subsequent decline of green space – will drive extreme heat events to become more frequent and extensive </a:t>
            </a:r>
            <a:endParaRPr lang="en-US" sz="2500">
              <a:ea typeface="Calibri"/>
              <a:cs typeface="Calibri"/>
            </a:endParaRPr>
          </a:p>
          <a:p>
            <a:r>
              <a:rPr lang="en-US" sz="2500" dirty="0"/>
              <a:t>Extreme heat is a multi-faceted issue, as it affects local and global economies, social contexts, public health, and environmental systems. </a:t>
            </a:r>
            <a:endParaRPr lang="en-US">
              <a:ea typeface="Calibri"/>
              <a:cs typeface="Calibri"/>
            </a:endParaRPr>
          </a:p>
        </p:txBody>
      </p:sp>
      <p:sp>
        <p:nvSpPr>
          <p:cNvPr id="8" name="TextBox 7">
            <a:extLst>
              <a:ext uri="{FF2B5EF4-FFF2-40B4-BE49-F238E27FC236}">
                <a16:creationId xmlns:a16="http://schemas.microsoft.com/office/drawing/2014/main" id="{67DA23DF-A6CD-4BDA-9C0F-3038F0BD6F58}"/>
              </a:ext>
            </a:extLst>
          </p:cNvPr>
          <p:cNvSpPr txBox="1"/>
          <p:nvPr/>
        </p:nvSpPr>
        <p:spPr>
          <a:xfrm>
            <a:off x="5816143" y="3327338"/>
            <a:ext cx="640718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ea typeface="Calibri"/>
                <a:cs typeface="Calibri"/>
              </a:rPr>
              <a:t>It's already hotter than it's supposed to be here, and only expected to get worse! </a:t>
            </a:r>
          </a:p>
        </p:txBody>
      </p:sp>
      <p:sp>
        <p:nvSpPr>
          <p:cNvPr id="6" name="TextBox 5">
            <a:extLst>
              <a:ext uri="{FF2B5EF4-FFF2-40B4-BE49-F238E27FC236}">
                <a16:creationId xmlns:a16="http://schemas.microsoft.com/office/drawing/2014/main" id="{C48E283F-86B2-21BA-8616-AD363296047E}"/>
              </a:ext>
            </a:extLst>
          </p:cNvPr>
          <p:cNvSpPr txBox="1"/>
          <p:nvPr/>
        </p:nvSpPr>
        <p:spPr>
          <a:xfrm>
            <a:off x="6274247" y="6776531"/>
            <a:ext cx="595821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400" dirty="0">
              <a:ea typeface="Calibri"/>
              <a:cs typeface="Calibri"/>
            </a:endParaRPr>
          </a:p>
        </p:txBody>
      </p:sp>
      <p:pic>
        <p:nvPicPr>
          <p:cNvPr id="11" name="Picture 11" descr="A picture containing text, outdoor, way, sidewalk&#10;&#10;Description automatically generated">
            <a:extLst>
              <a:ext uri="{FF2B5EF4-FFF2-40B4-BE49-F238E27FC236}">
                <a16:creationId xmlns:a16="http://schemas.microsoft.com/office/drawing/2014/main" id="{C617BA5E-3811-BED0-5B3F-996718E26CBA}"/>
              </a:ext>
            </a:extLst>
          </p:cNvPr>
          <p:cNvPicPr>
            <a:picLocks noChangeAspect="1"/>
          </p:cNvPicPr>
          <p:nvPr/>
        </p:nvPicPr>
        <p:blipFill>
          <a:blip r:embed="rId2"/>
          <a:stretch>
            <a:fillRect/>
          </a:stretch>
        </p:blipFill>
        <p:spPr>
          <a:xfrm>
            <a:off x="6085116" y="3594329"/>
            <a:ext cx="5682341" cy="3143700"/>
          </a:xfrm>
          <a:prstGeom prst="rect">
            <a:avLst/>
          </a:prstGeom>
        </p:spPr>
      </p:pic>
      <p:pic>
        <p:nvPicPr>
          <p:cNvPr id="13" name="Picture 4" descr="Chart&#10;&#10;Description automatically generated">
            <a:extLst>
              <a:ext uri="{FF2B5EF4-FFF2-40B4-BE49-F238E27FC236}">
                <a16:creationId xmlns:a16="http://schemas.microsoft.com/office/drawing/2014/main" id="{BB45BEBB-B4BC-2184-C256-66289D0FB07A}"/>
              </a:ext>
            </a:extLst>
          </p:cNvPr>
          <p:cNvPicPr>
            <a:picLocks noChangeAspect="1"/>
          </p:cNvPicPr>
          <p:nvPr/>
        </p:nvPicPr>
        <p:blipFill>
          <a:blip r:embed="rId3"/>
          <a:stretch>
            <a:fillRect/>
          </a:stretch>
        </p:blipFill>
        <p:spPr>
          <a:xfrm>
            <a:off x="6088594" y="101493"/>
            <a:ext cx="5613250" cy="3226760"/>
          </a:xfrm>
          <a:prstGeom prst="rect">
            <a:avLst/>
          </a:prstGeom>
        </p:spPr>
      </p:pic>
    </p:spTree>
    <p:extLst>
      <p:ext uri="{BB962C8B-B14F-4D97-AF65-F5344CB8AC3E}">
        <p14:creationId xmlns:p14="http://schemas.microsoft.com/office/powerpoint/2010/main" val="2076214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4AE4C-CBBF-B945-E8AD-0215098EEBAD}"/>
              </a:ext>
            </a:extLst>
          </p:cNvPr>
          <p:cNvSpPr>
            <a:spLocks noGrp="1"/>
          </p:cNvSpPr>
          <p:nvPr>
            <p:ph type="title"/>
          </p:nvPr>
        </p:nvSpPr>
        <p:spPr>
          <a:xfrm>
            <a:off x="354781" y="70157"/>
            <a:ext cx="11507243" cy="1325563"/>
          </a:xfrm>
        </p:spPr>
        <p:txBody>
          <a:bodyPr/>
          <a:lstStyle/>
          <a:p>
            <a:r>
              <a:rPr lang="en-US" b="1" dirty="0">
                <a:ea typeface="+mj-lt"/>
                <a:cs typeface="+mj-lt"/>
              </a:rPr>
              <a:t>Results: Social and Physical Vulnerability Scores</a:t>
            </a:r>
            <a:endParaRPr lang="en-US" dirty="0"/>
          </a:p>
        </p:txBody>
      </p:sp>
      <p:sp>
        <p:nvSpPr>
          <p:cNvPr id="3" name="Content Placeholder 2">
            <a:extLst>
              <a:ext uri="{FF2B5EF4-FFF2-40B4-BE49-F238E27FC236}">
                <a16:creationId xmlns:a16="http://schemas.microsoft.com/office/drawing/2014/main" id="{F7BB58EB-EAB9-A7A4-0215-BE0E90689451}"/>
              </a:ext>
            </a:extLst>
          </p:cNvPr>
          <p:cNvSpPr>
            <a:spLocks noGrp="1"/>
          </p:cNvSpPr>
          <p:nvPr>
            <p:ph idx="1"/>
          </p:nvPr>
        </p:nvSpPr>
        <p:spPr>
          <a:xfrm>
            <a:off x="357476" y="1440529"/>
            <a:ext cx="7604532" cy="3006360"/>
          </a:xfrm>
        </p:spPr>
        <p:txBody>
          <a:bodyPr vert="horz" lIns="91440" tIns="45720" rIns="91440" bIns="45720" rtlCol="0" anchor="t">
            <a:normAutofit/>
          </a:bodyPr>
          <a:lstStyle/>
          <a:p>
            <a:pPr marL="0" indent="0">
              <a:buNone/>
            </a:pPr>
            <a:r>
              <a:rPr lang="en-US" dirty="0">
                <a:cs typeface="Calibri" panose="020F0502020204030204"/>
              </a:rPr>
              <a:t>               (Social Vulnerability Scores                 </a:t>
            </a:r>
            <a:endParaRPr lang="en-US" dirty="0"/>
          </a:p>
        </p:txBody>
      </p:sp>
      <p:sp>
        <p:nvSpPr>
          <p:cNvPr id="6" name="Content Placeholder 2">
            <a:extLst>
              <a:ext uri="{FF2B5EF4-FFF2-40B4-BE49-F238E27FC236}">
                <a16:creationId xmlns:a16="http://schemas.microsoft.com/office/drawing/2014/main" id="{15C0E0BC-BD63-E8C4-99C8-9F5EACA31042}"/>
              </a:ext>
            </a:extLst>
          </p:cNvPr>
          <p:cNvSpPr txBox="1">
            <a:spLocks/>
          </p:cNvSpPr>
          <p:nvPr/>
        </p:nvSpPr>
        <p:spPr>
          <a:xfrm>
            <a:off x="6521247" y="1437251"/>
            <a:ext cx="5443794" cy="459403"/>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cs typeface="Calibri" panose="020F0502020204030204"/>
              </a:rPr>
              <a:t>Physical Vulnerability Scores)   / 2</a:t>
            </a:r>
          </a:p>
        </p:txBody>
      </p:sp>
      <p:sp>
        <p:nvSpPr>
          <p:cNvPr id="9" name="TextBox 8">
            <a:extLst>
              <a:ext uri="{FF2B5EF4-FFF2-40B4-BE49-F238E27FC236}">
                <a16:creationId xmlns:a16="http://schemas.microsoft.com/office/drawing/2014/main" id="{26765E9D-EED0-ACFB-94E3-339BA0A02474}"/>
              </a:ext>
            </a:extLst>
          </p:cNvPr>
          <p:cNvSpPr txBox="1"/>
          <p:nvPr/>
        </p:nvSpPr>
        <p:spPr>
          <a:xfrm>
            <a:off x="5842308" y="1294888"/>
            <a:ext cx="89145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600" b="1">
                <a:cs typeface="Calibri"/>
              </a:rPr>
              <a:t>+</a:t>
            </a:r>
            <a:endParaRPr lang="en-US" sz="3600" b="1" dirty="0">
              <a:cs typeface="Calibri"/>
            </a:endParaRPr>
          </a:p>
        </p:txBody>
      </p:sp>
      <p:sp>
        <p:nvSpPr>
          <p:cNvPr id="10" name="TextBox 9">
            <a:extLst>
              <a:ext uri="{FF2B5EF4-FFF2-40B4-BE49-F238E27FC236}">
                <a16:creationId xmlns:a16="http://schemas.microsoft.com/office/drawing/2014/main" id="{6B3D2490-F12A-1132-9B89-C52F6A18A562}"/>
              </a:ext>
            </a:extLst>
          </p:cNvPr>
          <p:cNvSpPr txBox="1"/>
          <p:nvPr/>
        </p:nvSpPr>
        <p:spPr>
          <a:xfrm>
            <a:off x="11561404" y="1294888"/>
            <a:ext cx="89145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600" b="1" dirty="0">
                <a:cs typeface="Calibri"/>
              </a:rPr>
              <a:t>=</a:t>
            </a:r>
          </a:p>
        </p:txBody>
      </p:sp>
      <p:pic>
        <p:nvPicPr>
          <p:cNvPr id="4" name="Picture 4" descr="Map&#10;&#10;Description automatically generated">
            <a:extLst>
              <a:ext uri="{FF2B5EF4-FFF2-40B4-BE49-F238E27FC236}">
                <a16:creationId xmlns:a16="http://schemas.microsoft.com/office/drawing/2014/main" id="{3290751C-6582-05E2-DB86-7FF05D5A4E9F}"/>
              </a:ext>
            </a:extLst>
          </p:cNvPr>
          <p:cNvPicPr>
            <a:picLocks noChangeAspect="1"/>
          </p:cNvPicPr>
          <p:nvPr/>
        </p:nvPicPr>
        <p:blipFill>
          <a:blip r:embed="rId2"/>
          <a:stretch>
            <a:fillRect/>
          </a:stretch>
        </p:blipFill>
        <p:spPr>
          <a:xfrm>
            <a:off x="131524" y="2143912"/>
            <a:ext cx="5979089" cy="4135931"/>
          </a:xfrm>
          <a:prstGeom prst="rect">
            <a:avLst/>
          </a:prstGeom>
        </p:spPr>
      </p:pic>
      <p:pic>
        <p:nvPicPr>
          <p:cNvPr id="5" name="Picture 10" descr="Map&#10;&#10;Description automatically generated">
            <a:extLst>
              <a:ext uri="{FF2B5EF4-FFF2-40B4-BE49-F238E27FC236}">
                <a16:creationId xmlns:a16="http://schemas.microsoft.com/office/drawing/2014/main" id="{EC53B32F-4241-EA66-701B-5A85117EF147}"/>
              </a:ext>
            </a:extLst>
          </p:cNvPr>
          <p:cNvPicPr>
            <a:picLocks noChangeAspect="1"/>
          </p:cNvPicPr>
          <p:nvPr/>
        </p:nvPicPr>
        <p:blipFill>
          <a:blip r:embed="rId3"/>
          <a:stretch>
            <a:fillRect/>
          </a:stretch>
        </p:blipFill>
        <p:spPr>
          <a:xfrm>
            <a:off x="5903934" y="2143911"/>
            <a:ext cx="6166981" cy="4135932"/>
          </a:xfrm>
          <a:prstGeom prst="rect">
            <a:avLst/>
          </a:prstGeom>
        </p:spPr>
      </p:pic>
    </p:spTree>
    <p:extLst>
      <p:ext uri="{BB962C8B-B14F-4D97-AF65-F5344CB8AC3E}">
        <p14:creationId xmlns:p14="http://schemas.microsoft.com/office/powerpoint/2010/main" val="20818391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12F2E-D819-8FE3-D2E6-F979596F9449}"/>
              </a:ext>
            </a:extLst>
          </p:cNvPr>
          <p:cNvSpPr>
            <a:spLocks noGrp="1"/>
          </p:cNvSpPr>
          <p:nvPr>
            <p:ph type="title"/>
          </p:nvPr>
        </p:nvSpPr>
        <p:spPr>
          <a:xfrm>
            <a:off x="428523" y="-36359"/>
            <a:ext cx="11716010" cy="1325563"/>
          </a:xfrm>
        </p:spPr>
        <p:txBody>
          <a:bodyPr/>
          <a:lstStyle/>
          <a:p>
            <a:r>
              <a:rPr lang="en-US" b="1" dirty="0">
                <a:cs typeface="Calibri Light"/>
              </a:rPr>
              <a:t>Results: Overall Extreme Heat Vulnerability Index</a:t>
            </a:r>
            <a:endParaRPr lang="en-US" b="1" dirty="0"/>
          </a:p>
        </p:txBody>
      </p:sp>
      <p:pic>
        <p:nvPicPr>
          <p:cNvPr id="4" name="Picture 4" descr="Map&#10;&#10;Description automatically generated">
            <a:extLst>
              <a:ext uri="{FF2B5EF4-FFF2-40B4-BE49-F238E27FC236}">
                <a16:creationId xmlns:a16="http://schemas.microsoft.com/office/drawing/2014/main" id="{01D765C3-C996-A19B-FDFC-3718A7587455}"/>
              </a:ext>
            </a:extLst>
          </p:cNvPr>
          <p:cNvPicPr>
            <a:picLocks noChangeAspect="1"/>
          </p:cNvPicPr>
          <p:nvPr/>
        </p:nvPicPr>
        <p:blipFill>
          <a:blip r:embed="rId2"/>
          <a:stretch>
            <a:fillRect/>
          </a:stretch>
        </p:blipFill>
        <p:spPr>
          <a:xfrm>
            <a:off x="2061497" y="907023"/>
            <a:ext cx="8519650" cy="5846924"/>
          </a:xfrm>
          <a:prstGeom prst="rect">
            <a:avLst/>
          </a:prstGeom>
        </p:spPr>
      </p:pic>
      <p:pic>
        <p:nvPicPr>
          <p:cNvPr id="3" name="Picture 4" descr="Map&#10;&#10;Description automatically generated">
            <a:extLst>
              <a:ext uri="{FF2B5EF4-FFF2-40B4-BE49-F238E27FC236}">
                <a16:creationId xmlns:a16="http://schemas.microsoft.com/office/drawing/2014/main" id="{9412AD80-089F-87A7-908D-A89ADA82889B}"/>
              </a:ext>
            </a:extLst>
          </p:cNvPr>
          <p:cNvPicPr>
            <a:picLocks noChangeAspect="1"/>
          </p:cNvPicPr>
          <p:nvPr/>
        </p:nvPicPr>
        <p:blipFill>
          <a:blip r:embed="rId3"/>
          <a:stretch>
            <a:fillRect/>
          </a:stretch>
        </p:blipFill>
        <p:spPr>
          <a:xfrm>
            <a:off x="2062619" y="943501"/>
            <a:ext cx="8536485" cy="5764315"/>
          </a:xfrm>
          <a:prstGeom prst="rect">
            <a:avLst/>
          </a:prstGeom>
        </p:spPr>
      </p:pic>
      <p:cxnSp>
        <p:nvCxnSpPr>
          <p:cNvPr id="6" name="Straight Arrow Connector 5">
            <a:extLst>
              <a:ext uri="{FF2B5EF4-FFF2-40B4-BE49-F238E27FC236}">
                <a16:creationId xmlns:a16="http://schemas.microsoft.com/office/drawing/2014/main" id="{8C47C148-36F8-807B-18A2-D42D13145228}"/>
              </a:ext>
            </a:extLst>
          </p:cNvPr>
          <p:cNvCxnSpPr/>
          <p:nvPr/>
        </p:nvCxnSpPr>
        <p:spPr>
          <a:xfrm>
            <a:off x="1561999" y="2942610"/>
            <a:ext cx="2815301" cy="1135624"/>
          </a:xfrm>
          <a:prstGeom prst="straightConnector1">
            <a:avLst/>
          </a:prstGeom>
          <a:ln w="28575">
            <a:tailEnd type="triangle"/>
          </a:ln>
        </p:spPr>
        <p:style>
          <a:lnRef idx="3">
            <a:schemeClr val="dk1"/>
          </a:lnRef>
          <a:fillRef idx="0">
            <a:schemeClr val="dk1"/>
          </a:fillRef>
          <a:effectRef idx="2">
            <a:schemeClr val="dk1"/>
          </a:effectRef>
          <a:fontRef idx="minor">
            <a:schemeClr val="tx1"/>
          </a:fontRef>
        </p:style>
      </p:cxnSp>
      <p:sp>
        <p:nvSpPr>
          <p:cNvPr id="7" name="TextBox 6">
            <a:extLst>
              <a:ext uri="{FF2B5EF4-FFF2-40B4-BE49-F238E27FC236}">
                <a16:creationId xmlns:a16="http://schemas.microsoft.com/office/drawing/2014/main" id="{14363FD0-485A-6D97-F9EE-3F7C1CA80EF2}"/>
              </a:ext>
            </a:extLst>
          </p:cNvPr>
          <p:cNvSpPr txBox="1"/>
          <p:nvPr/>
        </p:nvSpPr>
        <p:spPr>
          <a:xfrm>
            <a:off x="77634" y="1331247"/>
            <a:ext cx="180094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cs typeface="Calibri"/>
              </a:rPr>
              <a:t>According to my OWN calculations, my neighborhood of </a:t>
            </a:r>
            <a:r>
              <a:rPr lang="en-US" sz="1600">
                <a:cs typeface="Calibri"/>
              </a:rPr>
              <a:t>Van Nuys is in the most vulnerable quantile</a:t>
            </a:r>
          </a:p>
        </p:txBody>
      </p:sp>
      <p:cxnSp>
        <p:nvCxnSpPr>
          <p:cNvPr id="9" name="Straight Arrow Connector 8">
            <a:extLst>
              <a:ext uri="{FF2B5EF4-FFF2-40B4-BE49-F238E27FC236}">
                <a16:creationId xmlns:a16="http://schemas.microsoft.com/office/drawing/2014/main" id="{364E6DC6-EEF2-E9A9-FA2C-355A279F2E3B}"/>
              </a:ext>
            </a:extLst>
          </p:cNvPr>
          <p:cNvCxnSpPr/>
          <p:nvPr/>
        </p:nvCxnSpPr>
        <p:spPr>
          <a:xfrm flipH="1">
            <a:off x="4950849" y="3385061"/>
            <a:ext cx="2871020" cy="186485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272940A-52FE-2E2E-F06F-6BFFF445AE73}"/>
              </a:ext>
            </a:extLst>
          </p:cNvPr>
          <p:cNvSpPr txBox="1"/>
          <p:nvPr/>
        </p:nvSpPr>
        <p:spPr>
          <a:xfrm>
            <a:off x="7705827" y="2625825"/>
            <a:ext cx="2866102"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cs typeface="Calibri"/>
              </a:rPr>
              <a:t>However, West Athens is the </a:t>
            </a:r>
            <a:r>
              <a:rPr lang="en-US" sz="1600" dirty="0">
                <a:cs typeface="Calibri"/>
              </a:rPr>
              <a:t>most vulnerable </a:t>
            </a:r>
            <a:r>
              <a:rPr lang="en-US" sz="1600">
                <a:cs typeface="Calibri"/>
              </a:rPr>
              <a:t>neighborhood: </a:t>
            </a:r>
            <a:endParaRPr lang="en-US" sz="1600" dirty="0">
              <a:cs typeface="Calibri"/>
            </a:endParaRPr>
          </a:p>
          <a:p>
            <a:pPr marL="285750" indent="-285750">
              <a:buFont typeface="Arial"/>
              <a:buChar char="•"/>
            </a:pPr>
            <a:r>
              <a:rPr lang="en-US" sz="1600" dirty="0">
                <a:cs typeface="Calibri"/>
              </a:rPr>
              <a:t>Completely impervious surface</a:t>
            </a:r>
          </a:p>
          <a:p>
            <a:pPr marL="285750" indent="-285750">
              <a:buFont typeface="Arial"/>
              <a:buChar char="•"/>
            </a:pPr>
            <a:r>
              <a:rPr lang="en-US" sz="1600" dirty="0">
                <a:cs typeface="Calibri"/>
              </a:rPr>
              <a:t>Directly adjacent to the Century Freeway </a:t>
            </a:r>
          </a:p>
          <a:p>
            <a:pPr marL="285750" indent="-285750">
              <a:buFont typeface="Arial"/>
              <a:buChar char="•"/>
            </a:pPr>
            <a:r>
              <a:rPr lang="en-US" sz="1600" dirty="0">
                <a:cs typeface="Calibri"/>
              </a:rPr>
              <a:t>Within 0.25 miles of largest heat island (LAX)</a:t>
            </a:r>
          </a:p>
          <a:p>
            <a:pPr marL="285750" indent="-285750">
              <a:buFont typeface="Arial"/>
              <a:buChar char="•"/>
            </a:pPr>
            <a:r>
              <a:rPr lang="en-US" sz="1600" dirty="0">
                <a:cs typeface="Calibri"/>
              </a:rPr>
              <a:t>4.57 °</a:t>
            </a:r>
            <a:r>
              <a:rPr lang="en-US" sz="1600" dirty="0">
                <a:ea typeface="+mn-lt"/>
                <a:cs typeface="+mn-lt"/>
              </a:rPr>
              <a:t>F increase by 2050, compared to City average of 3.37 °F </a:t>
            </a:r>
          </a:p>
          <a:p>
            <a:pPr marL="285750" indent="-285750">
              <a:buFont typeface="Arial"/>
              <a:buChar char="•"/>
            </a:pPr>
            <a:r>
              <a:rPr lang="en-US" sz="1600" dirty="0">
                <a:cs typeface="Calibri"/>
              </a:rPr>
              <a:t>Median household income is two-fifths of City's</a:t>
            </a:r>
          </a:p>
          <a:p>
            <a:pPr marL="285750" indent="-285750">
              <a:buFont typeface="Arial"/>
              <a:buChar char="•"/>
            </a:pPr>
            <a:r>
              <a:rPr lang="en-US" sz="1600" dirty="0">
                <a:cs typeface="Calibri"/>
              </a:rPr>
              <a:t>64% Latino/Hispanic, 35% African-American, 1% White </a:t>
            </a:r>
          </a:p>
        </p:txBody>
      </p:sp>
    </p:spTree>
    <p:extLst>
      <p:ext uri="{BB962C8B-B14F-4D97-AF65-F5344CB8AC3E}">
        <p14:creationId xmlns:p14="http://schemas.microsoft.com/office/powerpoint/2010/main" val="40768137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42D52-80FF-5961-2478-14A70FF3A3CC}"/>
              </a:ext>
            </a:extLst>
          </p:cNvPr>
          <p:cNvSpPr>
            <a:spLocks noGrp="1"/>
          </p:cNvSpPr>
          <p:nvPr>
            <p:ph type="title"/>
          </p:nvPr>
        </p:nvSpPr>
        <p:spPr>
          <a:xfrm>
            <a:off x="412135" y="78351"/>
            <a:ext cx="10515600" cy="1325563"/>
          </a:xfrm>
        </p:spPr>
        <p:txBody>
          <a:bodyPr/>
          <a:lstStyle/>
          <a:p>
            <a:r>
              <a:rPr lang="en-US" b="1">
                <a:ea typeface="+mj-lt"/>
                <a:cs typeface="+mj-lt"/>
              </a:rPr>
              <a:t>Conclusions and Recommendations  </a:t>
            </a:r>
            <a:endParaRPr lang="en-US"/>
          </a:p>
        </p:txBody>
      </p:sp>
      <p:sp>
        <p:nvSpPr>
          <p:cNvPr id="4" name="TextBox 3">
            <a:extLst>
              <a:ext uri="{FF2B5EF4-FFF2-40B4-BE49-F238E27FC236}">
                <a16:creationId xmlns:a16="http://schemas.microsoft.com/office/drawing/2014/main" id="{6C013EF3-4169-069C-EB99-E7E15E1B215F}"/>
              </a:ext>
            </a:extLst>
          </p:cNvPr>
          <p:cNvSpPr txBox="1"/>
          <p:nvPr/>
        </p:nvSpPr>
        <p:spPr>
          <a:xfrm>
            <a:off x="480142" y="1873044"/>
            <a:ext cx="11092424"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Potential Neighborhood Interventions for West Athens: </a:t>
            </a:r>
            <a:endParaRPr lang="en-US" sz="2400" dirty="0">
              <a:cs typeface="Calibri"/>
            </a:endParaRPr>
          </a:p>
          <a:p>
            <a:endParaRPr lang="en-US" sz="2400" dirty="0">
              <a:cs typeface="Calibri"/>
            </a:endParaRPr>
          </a:p>
          <a:p>
            <a:pPr marL="342900" indent="-342900">
              <a:buFont typeface="Arial"/>
              <a:buChar char="•"/>
            </a:pPr>
            <a:r>
              <a:rPr lang="en-US" sz="2400" dirty="0">
                <a:cs typeface="Calibri"/>
              </a:rPr>
              <a:t>City-run tax subsidy program to help individuals afford heat-dissipating utility installations and utility costs </a:t>
            </a:r>
          </a:p>
          <a:p>
            <a:pPr marL="342900" indent="-342900">
              <a:buFont typeface="Arial"/>
              <a:buChar char="•"/>
            </a:pPr>
            <a:r>
              <a:rPr lang="en-US" sz="2400" dirty="0">
                <a:cs typeface="Calibri"/>
              </a:rPr>
              <a:t>Work with local-interest, community stakeholders (like West Athens Neighborhood Alliance or TreePeople) to concurrently plant more trees/establish more greenspace, as well as educate residents about the costs and human health effects associated with extreme heat </a:t>
            </a:r>
          </a:p>
          <a:p>
            <a:pPr marL="342900" indent="-342900">
              <a:buFont typeface="Arial"/>
              <a:buChar char="•"/>
            </a:pPr>
            <a:r>
              <a:rPr lang="en-US" sz="2400" dirty="0">
                <a:cs typeface="Calibri"/>
              </a:rPr>
              <a:t>Use the app I made to pinpoint community "beat-the-heat" resources near where you live </a:t>
            </a:r>
          </a:p>
        </p:txBody>
      </p:sp>
    </p:spTree>
    <p:extLst>
      <p:ext uri="{BB962C8B-B14F-4D97-AF65-F5344CB8AC3E}">
        <p14:creationId xmlns:p14="http://schemas.microsoft.com/office/powerpoint/2010/main" val="2256249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95B05-2164-4003-B69B-CB5CE033276D}"/>
              </a:ext>
            </a:extLst>
          </p:cNvPr>
          <p:cNvSpPr>
            <a:spLocks noGrp="1"/>
          </p:cNvSpPr>
          <p:nvPr>
            <p:ph type="title"/>
          </p:nvPr>
        </p:nvSpPr>
        <p:spPr>
          <a:xfrm>
            <a:off x="134357" y="-118170"/>
            <a:ext cx="10515600" cy="1325563"/>
          </a:xfrm>
        </p:spPr>
        <p:txBody>
          <a:bodyPr>
            <a:normAutofit/>
          </a:bodyPr>
          <a:lstStyle/>
          <a:p>
            <a:r>
              <a:rPr lang="en-US" sz="4800" b="1" dirty="0">
                <a:cs typeface="Calibri Light"/>
              </a:rPr>
              <a:t>Los Angeles' Situation Pt. 1: Economy  </a:t>
            </a:r>
          </a:p>
        </p:txBody>
      </p:sp>
      <p:sp>
        <p:nvSpPr>
          <p:cNvPr id="3" name="Content Placeholder 2">
            <a:extLst>
              <a:ext uri="{FF2B5EF4-FFF2-40B4-BE49-F238E27FC236}">
                <a16:creationId xmlns:a16="http://schemas.microsoft.com/office/drawing/2014/main" id="{A99DA31E-D660-49DD-8D78-F9313DF62F5B}"/>
              </a:ext>
            </a:extLst>
          </p:cNvPr>
          <p:cNvSpPr>
            <a:spLocks noGrp="1"/>
          </p:cNvSpPr>
          <p:nvPr>
            <p:ph idx="1"/>
          </p:nvPr>
        </p:nvSpPr>
        <p:spPr>
          <a:xfrm>
            <a:off x="229968" y="792328"/>
            <a:ext cx="5818638" cy="3672498"/>
          </a:xfrm>
        </p:spPr>
        <p:txBody>
          <a:bodyPr vert="horz" lIns="91440" tIns="45720" rIns="91440" bIns="45720" rtlCol="0" anchor="t">
            <a:normAutofit fontScale="92500"/>
          </a:bodyPr>
          <a:lstStyle/>
          <a:p>
            <a:r>
              <a:rPr lang="en-US" sz="2500" dirty="0">
                <a:cs typeface="Calibri" panose="020F0502020204030204"/>
              </a:rPr>
              <a:t>Temperature rise in LA will match or even exceed global projections; increase of 2.7</a:t>
            </a:r>
            <a:r>
              <a:rPr lang="en-US" sz="2500" dirty="0">
                <a:ea typeface="+mn-lt"/>
                <a:cs typeface="+mn-lt"/>
              </a:rPr>
              <a:t>°</a:t>
            </a:r>
            <a:r>
              <a:rPr lang="en-US" sz="2500" dirty="0">
                <a:cs typeface="Calibri" panose="020F0502020204030204"/>
              </a:rPr>
              <a:t>F by 2050 and 5-9</a:t>
            </a:r>
            <a:r>
              <a:rPr lang="en-US" sz="2500" dirty="0">
                <a:ea typeface="+mn-lt"/>
                <a:cs typeface="+mn-lt"/>
              </a:rPr>
              <a:t>°</a:t>
            </a:r>
            <a:r>
              <a:rPr lang="en-US" sz="2500" dirty="0">
                <a:cs typeface="Calibri" panose="020F0502020204030204"/>
              </a:rPr>
              <a:t>F by 2100 </a:t>
            </a:r>
          </a:p>
          <a:p>
            <a:r>
              <a:rPr lang="en-US" sz="2500" dirty="0">
                <a:ea typeface="Calibri"/>
                <a:cs typeface="Calibri" panose="020F0502020204030204"/>
              </a:rPr>
              <a:t>Productivity losses due to extreme heat cost the U.S. over $100 billion per year – with this figure expected to DOUBLE within 8 years</a:t>
            </a:r>
          </a:p>
          <a:p>
            <a:r>
              <a:rPr lang="en-US" sz="2500" dirty="0">
                <a:ea typeface="+mn-lt"/>
                <a:cs typeface="+mn-lt"/>
              </a:rPr>
              <a:t>Industry most affected by heat is agriculture, which employs 10% of the City's population; CA stands to lose too as leading state in the U.S. in terms of agriculture-derived income </a:t>
            </a:r>
          </a:p>
          <a:p>
            <a:endParaRPr lang="en-US" sz="2500" dirty="0">
              <a:ea typeface="+mn-lt"/>
              <a:cs typeface="+mn-lt"/>
            </a:endParaRPr>
          </a:p>
          <a:p>
            <a:pPr marL="457200" lvl="1" indent="0">
              <a:buNone/>
            </a:pPr>
            <a:endParaRPr lang="en-US" sz="2100" dirty="0">
              <a:ea typeface="+mn-lt"/>
              <a:cs typeface="+mn-lt"/>
            </a:endParaRPr>
          </a:p>
        </p:txBody>
      </p:sp>
      <p:sp>
        <p:nvSpPr>
          <p:cNvPr id="5" name="TextBox 4">
            <a:extLst>
              <a:ext uri="{FF2B5EF4-FFF2-40B4-BE49-F238E27FC236}">
                <a16:creationId xmlns:a16="http://schemas.microsoft.com/office/drawing/2014/main" id="{264B752F-B1E7-477E-8CAA-6F8812987033}"/>
              </a:ext>
            </a:extLst>
          </p:cNvPr>
          <p:cNvSpPr txBox="1"/>
          <p:nvPr/>
        </p:nvSpPr>
        <p:spPr>
          <a:xfrm>
            <a:off x="6462032" y="3528333"/>
            <a:ext cx="5138056" cy="31700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500" dirty="0">
                <a:cs typeface="Calibri"/>
              </a:rPr>
              <a:t>Economy currently reliant on Hollywood and tourism (41 million tourists/year = over $17 </a:t>
            </a:r>
            <a:r>
              <a:rPr lang="en-US" sz="2500" dirty="0" err="1">
                <a:cs typeface="Calibri"/>
              </a:rPr>
              <a:t>bil</a:t>
            </a:r>
            <a:r>
              <a:rPr lang="en-US" sz="2500" dirty="0">
                <a:cs typeface="Calibri"/>
              </a:rPr>
              <a:t>, +$50 </a:t>
            </a:r>
            <a:r>
              <a:rPr lang="en-US" sz="2500" dirty="0" err="1">
                <a:cs typeface="Calibri"/>
              </a:rPr>
              <a:t>bil</a:t>
            </a:r>
            <a:r>
              <a:rPr lang="en-US" sz="2500" dirty="0">
                <a:cs typeface="Calibri"/>
              </a:rPr>
              <a:t>/year from Industry) </a:t>
            </a:r>
          </a:p>
          <a:p>
            <a:pPr marL="742950" lvl="1" indent="-285750">
              <a:buFont typeface="Arial"/>
              <a:buChar char="•"/>
            </a:pPr>
            <a:r>
              <a:rPr lang="en-US" sz="2500" dirty="0">
                <a:ea typeface="Calibri" panose="020F0502020204030204"/>
                <a:cs typeface="Calibri"/>
              </a:rPr>
              <a:t>As City becomes increasingly uninhabitable, unprecedented social and economic consequences  </a:t>
            </a:r>
          </a:p>
        </p:txBody>
      </p:sp>
      <p:sp>
        <p:nvSpPr>
          <p:cNvPr id="7" name="TextBox 6">
            <a:extLst>
              <a:ext uri="{FF2B5EF4-FFF2-40B4-BE49-F238E27FC236}">
                <a16:creationId xmlns:a16="http://schemas.microsoft.com/office/drawing/2014/main" id="{9D75D58C-7C83-4FB5-BFD5-394E3757D64A}"/>
              </a:ext>
            </a:extLst>
          </p:cNvPr>
          <p:cNvSpPr txBox="1"/>
          <p:nvPr/>
        </p:nvSpPr>
        <p:spPr>
          <a:xfrm>
            <a:off x="2209800" y="644434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cs typeface="Calibri"/>
            </a:endParaRPr>
          </a:p>
        </p:txBody>
      </p:sp>
      <p:sp>
        <p:nvSpPr>
          <p:cNvPr id="8" name="TextBox 7">
            <a:extLst>
              <a:ext uri="{FF2B5EF4-FFF2-40B4-BE49-F238E27FC236}">
                <a16:creationId xmlns:a16="http://schemas.microsoft.com/office/drawing/2014/main" id="{B82573DF-6254-4DDB-BA0D-6AFBBC3FA195}"/>
              </a:ext>
            </a:extLst>
          </p:cNvPr>
          <p:cNvSpPr txBox="1"/>
          <p:nvPr/>
        </p:nvSpPr>
        <p:spPr>
          <a:xfrm>
            <a:off x="6685190" y="3212647"/>
            <a:ext cx="39623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cs typeface="Calibri"/>
            </a:endParaRPr>
          </a:p>
        </p:txBody>
      </p:sp>
      <p:pic>
        <p:nvPicPr>
          <p:cNvPr id="9" name="Picture 9" descr="A picture containing person, farm machine&#10;&#10;Description automatically generated">
            <a:extLst>
              <a:ext uri="{FF2B5EF4-FFF2-40B4-BE49-F238E27FC236}">
                <a16:creationId xmlns:a16="http://schemas.microsoft.com/office/drawing/2014/main" id="{33AA5A8F-DF60-9089-E373-280BFEAD5864}"/>
              </a:ext>
            </a:extLst>
          </p:cNvPr>
          <p:cNvPicPr>
            <a:picLocks noChangeAspect="1"/>
          </p:cNvPicPr>
          <p:nvPr/>
        </p:nvPicPr>
        <p:blipFill>
          <a:blip r:embed="rId3"/>
          <a:stretch>
            <a:fillRect/>
          </a:stretch>
        </p:blipFill>
        <p:spPr>
          <a:xfrm>
            <a:off x="1334181" y="4350432"/>
            <a:ext cx="3622221" cy="2401660"/>
          </a:xfrm>
          <a:prstGeom prst="rect">
            <a:avLst/>
          </a:prstGeom>
        </p:spPr>
      </p:pic>
      <p:pic>
        <p:nvPicPr>
          <p:cNvPr id="10" name="Picture 10">
            <a:extLst>
              <a:ext uri="{FF2B5EF4-FFF2-40B4-BE49-F238E27FC236}">
                <a16:creationId xmlns:a16="http://schemas.microsoft.com/office/drawing/2014/main" id="{B1EED175-47EB-6F01-48CF-1FCAA99AEEC9}"/>
              </a:ext>
            </a:extLst>
          </p:cNvPr>
          <p:cNvPicPr>
            <a:picLocks noChangeAspect="1"/>
          </p:cNvPicPr>
          <p:nvPr/>
        </p:nvPicPr>
        <p:blipFill>
          <a:blip r:embed="rId4"/>
          <a:stretch>
            <a:fillRect/>
          </a:stretch>
        </p:blipFill>
        <p:spPr>
          <a:xfrm>
            <a:off x="6874329" y="1028048"/>
            <a:ext cx="4067628" cy="2280048"/>
          </a:xfrm>
          <a:prstGeom prst="rect">
            <a:avLst/>
          </a:prstGeom>
        </p:spPr>
      </p:pic>
    </p:spTree>
    <p:extLst>
      <p:ext uri="{BB962C8B-B14F-4D97-AF65-F5344CB8AC3E}">
        <p14:creationId xmlns:p14="http://schemas.microsoft.com/office/powerpoint/2010/main" val="33748857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9DA91-9004-4110-AB95-57788FCCA77F}"/>
              </a:ext>
            </a:extLst>
          </p:cNvPr>
          <p:cNvSpPr>
            <a:spLocks noGrp="1"/>
          </p:cNvSpPr>
          <p:nvPr>
            <p:ph type="title"/>
          </p:nvPr>
        </p:nvSpPr>
        <p:spPr>
          <a:xfrm>
            <a:off x="170145" y="-135916"/>
            <a:ext cx="10515600" cy="1325563"/>
          </a:xfrm>
        </p:spPr>
        <p:txBody>
          <a:bodyPr/>
          <a:lstStyle/>
          <a:p>
            <a:r>
              <a:rPr lang="en-US" b="1" dirty="0">
                <a:cs typeface="Calibri Light"/>
              </a:rPr>
              <a:t>Los Angeles' Situation Pt. 2: Social </a:t>
            </a:r>
            <a:endParaRPr lang="en-US" b="1" dirty="0"/>
          </a:p>
        </p:txBody>
      </p:sp>
      <p:sp>
        <p:nvSpPr>
          <p:cNvPr id="3" name="Content Placeholder 2">
            <a:extLst>
              <a:ext uri="{FF2B5EF4-FFF2-40B4-BE49-F238E27FC236}">
                <a16:creationId xmlns:a16="http://schemas.microsoft.com/office/drawing/2014/main" id="{A1372064-7A5F-4ED9-9F28-142459078019}"/>
              </a:ext>
            </a:extLst>
          </p:cNvPr>
          <p:cNvSpPr>
            <a:spLocks noGrp="1"/>
          </p:cNvSpPr>
          <p:nvPr>
            <p:ph idx="1"/>
          </p:nvPr>
        </p:nvSpPr>
        <p:spPr>
          <a:xfrm>
            <a:off x="306217" y="875736"/>
            <a:ext cx="11757763" cy="3541371"/>
          </a:xfrm>
        </p:spPr>
        <p:txBody>
          <a:bodyPr vert="horz" lIns="91440" tIns="45720" rIns="91440" bIns="45720" rtlCol="0" anchor="t">
            <a:normAutofit fontScale="55000" lnSpcReduction="20000"/>
          </a:bodyPr>
          <a:lstStyle/>
          <a:p>
            <a:r>
              <a:rPr lang="en-US" dirty="0">
                <a:cs typeface="Calibri"/>
              </a:rPr>
              <a:t>LA's community "beat-the-heat" assets (i.e. hospitals, cooling centers, emergency preparedness sites, and public parks and pools) are disproportionately allocated across the City</a:t>
            </a:r>
            <a:endParaRPr lang="en-US" dirty="0">
              <a:ea typeface="Calibri"/>
              <a:cs typeface="Calibri"/>
            </a:endParaRPr>
          </a:p>
          <a:p>
            <a:pPr lvl="1"/>
            <a:r>
              <a:rPr lang="en-US" dirty="0">
                <a:cs typeface="Calibri"/>
              </a:rPr>
              <a:t>Contributes to some areas being hotter or less apt to deal with extreme heat </a:t>
            </a:r>
          </a:p>
          <a:p>
            <a:pPr lvl="1"/>
            <a:r>
              <a:rPr lang="en-US" dirty="0">
                <a:ea typeface="Calibri"/>
                <a:cs typeface="Calibri"/>
              </a:rPr>
              <a:t>Historically, the allocation of resources depends on relative affluence and racial composition of the area </a:t>
            </a:r>
          </a:p>
          <a:p>
            <a:r>
              <a:rPr lang="en-US" dirty="0">
                <a:cs typeface="Calibri"/>
              </a:rPr>
              <a:t>City demographic makeup is extremely diverse in terms of race, per capita income, education level, etc., and varies spatially. Thus...</a:t>
            </a:r>
          </a:p>
          <a:p>
            <a:r>
              <a:rPr lang="en-US" dirty="0">
                <a:cs typeface="Calibri"/>
              </a:rPr>
              <a:t>Extreme heat affects different populations in different ways</a:t>
            </a:r>
            <a:endParaRPr lang="en-US" dirty="0">
              <a:ea typeface="Calibri"/>
              <a:cs typeface="Calibri"/>
            </a:endParaRPr>
          </a:p>
          <a:p>
            <a:pPr lvl="1"/>
            <a:r>
              <a:rPr lang="en-US" dirty="0">
                <a:cs typeface="Calibri"/>
              </a:rPr>
              <a:t>Costs associated with increased utility usage, installing heat-dissipating utilities, and hospitalizations/medical leave will exacerbate the underlying social preconditions of poverty; positive feedback loop </a:t>
            </a:r>
            <a:endParaRPr lang="en-US" dirty="0">
              <a:ea typeface="Calibri"/>
              <a:cs typeface="Calibri"/>
            </a:endParaRPr>
          </a:p>
          <a:p>
            <a:r>
              <a:rPr lang="en-US" dirty="0">
                <a:cs typeface="Calibri"/>
              </a:rPr>
              <a:t>Loss of jobs, involuntary relocation</a:t>
            </a:r>
            <a:endParaRPr lang="en-US" dirty="0">
              <a:ea typeface="Calibri"/>
              <a:cs typeface="Calibri"/>
            </a:endParaRPr>
          </a:p>
          <a:p>
            <a:pPr lvl="1"/>
            <a:r>
              <a:rPr lang="en-US" dirty="0">
                <a:ea typeface="Calibri"/>
                <a:cs typeface="Calibri"/>
              </a:rPr>
              <a:t>Outdoor laborers (i.e. farmers, construction workers, </a:t>
            </a:r>
            <a:r>
              <a:rPr lang="en-US" dirty="0" err="1">
                <a:ea typeface="Calibri"/>
                <a:cs typeface="Calibri"/>
              </a:rPr>
              <a:t>etc</a:t>
            </a:r>
            <a:r>
              <a:rPr lang="en-US" dirty="0">
                <a:ea typeface="Calibri"/>
                <a:cs typeface="Calibri"/>
              </a:rPr>
              <a:t>) will be most affected  </a:t>
            </a:r>
          </a:p>
          <a:p>
            <a:pPr lvl="1"/>
            <a:r>
              <a:rPr lang="en-US" dirty="0">
                <a:cs typeface="Calibri"/>
              </a:rPr>
              <a:t>Car-reliant culture and lack of efficient public transit will make it harder to escape conditions and get assistance</a:t>
            </a:r>
          </a:p>
          <a:p>
            <a:r>
              <a:rPr lang="en-US" dirty="0">
                <a:cs typeface="Calibri"/>
              </a:rPr>
              <a:t>Human health risks and potential loss of life </a:t>
            </a:r>
          </a:p>
          <a:p>
            <a:pPr lvl="1"/>
            <a:r>
              <a:rPr lang="en-US" dirty="0">
                <a:ea typeface="Calibri"/>
                <a:cs typeface="Calibri"/>
              </a:rPr>
              <a:t>Heat stroke, heat exhaustion, respiratory and cardiac dysfunction, renal disease, and death </a:t>
            </a:r>
            <a:endParaRPr lang="en-US" dirty="0">
              <a:cs typeface="Calibri"/>
            </a:endParaRPr>
          </a:p>
          <a:p>
            <a:pPr lvl="1"/>
            <a:r>
              <a:rPr lang="en-US" dirty="0">
                <a:cs typeface="Calibri"/>
              </a:rPr>
              <a:t>Extreme heat is the most common natural disaster-related cause of death in the US and its death toll will only increase with climate change </a:t>
            </a:r>
            <a:endParaRPr lang="en-US" dirty="0">
              <a:ea typeface="Calibri"/>
              <a:cs typeface="Calibri"/>
            </a:endParaRPr>
          </a:p>
          <a:p>
            <a:pPr lvl="1"/>
            <a:r>
              <a:rPr lang="en-US" dirty="0">
                <a:ea typeface="Calibri"/>
                <a:cs typeface="Calibri"/>
              </a:rPr>
              <a:t>3,900 Angelino deaths were attributed to heat within the past 10 years, six times greater than expected  </a:t>
            </a:r>
          </a:p>
          <a:p>
            <a:pPr marL="457200" lvl="1" indent="0">
              <a:buNone/>
            </a:pPr>
            <a:endParaRPr lang="en-US" dirty="0">
              <a:ea typeface="Calibri"/>
              <a:cs typeface="Calibri"/>
            </a:endParaRPr>
          </a:p>
        </p:txBody>
      </p:sp>
      <p:pic>
        <p:nvPicPr>
          <p:cNvPr id="6" name="Picture 6" descr="Chart&#10;&#10;Description automatically generated">
            <a:extLst>
              <a:ext uri="{FF2B5EF4-FFF2-40B4-BE49-F238E27FC236}">
                <a16:creationId xmlns:a16="http://schemas.microsoft.com/office/drawing/2014/main" id="{515DB9D8-560A-4599-8DCA-007023595308}"/>
              </a:ext>
            </a:extLst>
          </p:cNvPr>
          <p:cNvPicPr>
            <a:picLocks noChangeAspect="1"/>
          </p:cNvPicPr>
          <p:nvPr/>
        </p:nvPicPr>
        <p:blipFill>
          <a:blip r:embed="rId2"/>
          <a:stretch>
            <a:fillRect/>
          </a:stretch>
        </p:blipFill>
        <p:spPr>
          <a:xfrm>
            <a:off x="658587" y="4312927"/>
            <a:ext cx="5531756" cy="2152817"/>
          </a:xfrm>
          <a:prstGeom prst="rect">
            <a:avLst/>
          </a:prstGeom>
        </p:spPr>
      </p:pic>
      <p:pic>
        <p:nvPicPr>
          <p:cNvPr id="4" name="Picture 4" descr="Chart, treemap chart&#10;&#10;Description automatically generated">
            <a:extLst>
              <a:ext uri="{FF2B5EF4-FFF2-40B4-BE49-F238E27FC236}">
                <a16:creationId xmlns:a16="http://schemas.microsoft.com/office/drawing/2014/main" id="{C10063C9-982A-1E40-061B-6ACD1D4F88D6}"/>
              </a:ext>
            </a:extLst>
          </p:cNvPr>
          <p:cNvPicPr>
            <a:picLocks noChangeAspect="1"/>
          </p:cNvPicPr>
          <p:nvPr/>
        </p:nvPicPr>
        <p:blipFill>
          <a:blip r:embed="rId3"/>
          <a:stretch>
            <a:fillRect/>
          </a:stretch>
        </p:blipFill>
        <p:spPr>
          <a:xfrm>
            <a:off x="8171544" y="4011990"/>
            <a:ext cx="2643414" cy="2589591"/>
          </a:xfrm>
          <a:prstGeom prst="rect">
            <a:avLst/>
          </a:prstGeom>
        </p:spPr>
      </p:pic>
    </p:spTree>
    <p:extLst>
      <p:ext uri="{BB962C8B-B14F-4D97-AF65-F5344CB8AC3E}">
        <p14:creationId xmlns:p14="http://schemas.microsoft.com/office/powerpoint/2010/main" val="2011305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38365-7C63-4714-B148-BC104933A1DB}"/>
              </a:ext>
            </a:extLst>
          </p:cNvPr>
          <p:cNvSpPr>
            <a:spLocks noGrp="1"/>
          </p:cNvSpPr>
          <p:nvPr>
            <p:ph type="title"/>
          </p:nvPr>
        </p:nvSpPr>
        <p:spPr>
          <a:xfrm>
            <a:off x="130628" y="-70303"/>
            <a:ext cx="10515600" cy="1325563"/>
          </a:xfrm>
        </p:spPr>
        <p:txBody>
          <a:bodyPr/>
          <a:lstStyle/>
          <a:p>
            <a:r>
              <a:rPr lang="en-US" b="1" dirty="0">
                <a:cs typeface="Calibri Light"/>
              </a:rPr>
              <a:t>Los Angeles' Situation Pt 3: Environmental</a:t>
            </a:r>
          </a:p>
        </p:txBody>
      </p:sp>
      <p:sp>
        <p:nvSpPr>
          <p:cNvPr id="3" name="Content Placeholder 2">
            <a:extLst>
              <a:ext uri="{FF2B5EF4-FFF2-40B4-BE49-F238E27FC236}">
                <a16:creationId xmlns:a16="http://schemas.microsoft.com/office/drawing/2014/main" id="{9E367DDD-CEE0-41F3-9C6D-27C99C4A4AAB}"/>
              </a:ext>
            </a:extLst>
          </p:cNvPr>
          <p:cNvSpPr>
            <a:spLocks noGrp="1"/>
          </p:cNvSpPr>
          <p:nvPr>
            <p:ph idx="1"/>
          </p:nvPr>
        </p:nvSpPr>
        <p:spPr>
          <a:xfrm>
            <a:off x="228601" y="1128941"/>
            <a:ext cx="6324600" cy="5842680"/>
          </a:xfrm>
        </p:spPr>
        <p:txBody>
          <a:bodyPr vert="horz" lIns="91440" tIns="45720" rIns="91440" bIns="45720" rtlCol="0" anchor="t">
            <a:normAutofit lnSpcReduction="10000"/>
          </a:bodyPr>
          <a:lstStyle/>
          <a:p>
            <a:r>
              <a:rPr lang="en-US" sz="2100" dirty="0">
                <a:ea typeface="Calibri"/>
                <a:cs typeface="Calibri"/>
              </a:rPr>
              <a:t>Percentage of tree canopy and publicly accessible green space contributes greatly to an area's resilience to extreme heat events </a:t>
            </a:r>
            <a:endParaRPr lang="en-US" sz="2100" dirty="0">
              <a:cs typeface="Calibri"/>
            </a:endParaRPr>
          </a:p>
          <a:p>
            <a:pPr lvl="1"/>
            <a:r>
              <a:rPr lang="en-US" sz="2100" dirty="0">
                <a:cs typeface="Calibri"/>
              </a:rPr>
              <a:t>A majority of LA's area is urbanized; heat-absorbing impervious surfaces are prevalent </a:t>
            </a:r>
            <a:endParaRPr lang="en-US" sz="2100" dirty="0">
              <a:ea typeface="Calibri"/>
              <a:cs typeface="Calibri"/>
            </a:endParaRPr>
          </a:p>
          <a:p>
            <a:pPr lvl="1"/>
            <a:r>
              <a:rPr lang="en-US" sz="2100" dirty="0">
                <a:ea typeface="Calibri"/>
                <a:cs typeface="Calibri"/>
              </a:rPr>
              <a:t>Preservation and maintenance of these areas is especially important, as poor environmental health can lead to droughts and wildfires </a:t>
            </a:r>
          </a:p>
          <a:p>
            <a:r>
              <a:rPr lang="en-US" sz="2100" dirty="0">
                <a:cs typeface="Calibri"/>
              </a:rPr>
              <a:t>Largest ecological </a:t>
            </a:r>
            <a:r>
              <a:rPr lang="en-US" sz="2100" dirty="0" err="1">
                <a:cs typeface="Calibri"/>
              </a:rPr>
              <a:t>assest</a:t>
            </a:r>
            <a:r>
              <a:rPr lang="en-US" sz="2100" dirty="0">
                <a:cs typeface="Calibri"/>
              </a:rPr>
              <a:t> that lies within the City's jurisdiction is the Los Angeles Forest</a:t>
            </a:r>
            <a:endParaRPr lang="en-US" sz="2100" dirty="0">
              <a:ea typeface="Calibri"/>
              <a:cs typeface="Calibri"/>
            </a:endParaRPr>
          </a:p>
          <a:p>
            <a:pPr lvl="1"/>
            <a:r>
              <a:rPr lang="en-US" sz="2100" dirty="0">
                <a:cs typeface="Calibri"/>
              </a:rPr>
              <a:t>700,000-acre reserve; backyard for 18+ million people in greater area, providing a plethora of important ecosystem services like heat dissipation, air purification, and species protection </a:t>
            </a:r>
            <a:endParaRPr lang="en-US" sz="2100" dirty="0">
              <a:ea typeface="Calibri" panose="020F0502020204030204"/>
              <a:cs typeface="Calibri"/>
            </a:endParaRPr>
          </a:p>
          <a:p>
            <a:pPr lvl="1"/>
            <a:r>
              <a:rPr lang="en-US" sz="2100" dirty="0">
                <a:cs typeface="Calibri"/>
              </a:rPr>
              <a:t>Inhabited by a wide variety of plants and animals </a:t>
            </a:r>
          </a:p>
          <a:p>
            <a:pPr lvl="1"/>
            <a:r>
              <a:rPr lang="en-US" sz="2100" dirty="0">
                <a:cs typeface="Calibri"/>
              </a:rPr>
              <a:t>Creates opportunities for aesthetic, cultural, educational, recreational and research use </a:t>
            </a:r>
          </a:p>
          <a:p>
            <a:pPr lvl="2"/>
            <a:r>
              <a:rPr lang="en-US" sz="1700" dirty="0">
                <a:cs typeface="Calibri"/>
              </a:rPr>
              <a:t>As an Angelino, this area is very important to me  </a:t>
            </a:r>
          </a:p>
          <a:p>
            <a:pPr indent="0"/>
            <a:endParaRPr lang="en-US" dirty="0">
              <a:cs typeface="Calibri"/>
            </a:endParaRPr>
          </a:p>
        </p:txBody>
      </p:sp>
      <p:sp>
        <p:nvSpPr>
          <p:cNvPr id="5" name="TextBox 4">
            <a:extLst>
              <a:ext uri="{FF2B5EF4-FFF2-40B4-BE49-F238E27FC236}">
                <a16:creationId xmlns:a16="http://schemas.microsoft.com/office/drawing/2014/main" id="{E529A00F-0748-4559-9B60-B7A39FC16FA8}"/>
              </a:ext>
            </a:extLst>
          </p:cNvPr>
          <p:cNvSpPr txBox="1"/>
          <p:nvPr/>
        </p:nvSpPr>
        <p:spPr>
          <a:xfrm>
            <a:off x="6747329" y="3429000"/>
            <a:ext cx="5344885"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cs typeface="Calibri"/>
              </a:rPr>
              <a:t>Los Angeles Forest, outlined in polygon boundaries </a:t>
            </a:r>
          </a:p>
          <a:p>
            <a:endParaRPr lang="en-US" sz="1600" dirty="0">
              <a:ea typeface="Calibri" panose="020F0502020204030204"/>
              <a:cs typeface="Calibri"/>
            </a:endParaRPr>
          </a:p>
        </p:txBody>
      </p:sp>
      <p:pic>
        <p:nvPicPr>
          <p:cNvPr id="7" name="Picture 7" descr="Map&#10;&#10;Description automatically generated">
            <a:extLst>
              <a:ext uri="{FF2B5EF4-FFF2-40B4-BE49-F238E27FC236}">
                <a16:creationId xmlns:a16="http://schemas.microsoft.com/office/drawing/2014/main" id="{DB53A945-CE76-17D7-5E36-29691BECBDC4}"/>
              </a:ext>
            </a:extLst>
          </p:cNvPr>
          <p:cNvPicPr>
            <a:picLocks noChangeAspect="1"/>
          </p:cNvPicPr>
          <p:nvPr/>
        </p:nvPicPr>
        <p:blipFill>
          <a:blip r:embed="rId2"/>
          <a:stretch>
            <a:fillRect/>
          </a:stretch>
        </p:blipFill>
        <p:spPr>
          <a:xfrm>
            <a:off x="6968367" y="916316"/>
            <a:ext cx="3954236" cy="2512333"/>
          </a:xfrm>
          <a:prstGeom prst="rect">
            <a:avLst/>
          </a:prstGeom>
        </p:spPr>
      </p:pic>
      <p:pic>
        <p:nvPicPr>
          <p:cNvPr id="8" name="Picture 8" descr="Map&#10;&#10;Description automatically generated">
            <a:extLst>
              <a:ext uri="{FF2B5EF4-FFF2-40B4-BE49-F238E27FC236}">
                <a16:creationId xmlns:a16="http://schemas.microsoft.com/office/drawing/2014/main" id="{BE5C3107-BFE7-1A66-743F-DA342F324F5F}"/>
              </a:ext>
            </a:extLst>
          </p:cNvPr>
          <p:cNvPicPr>
            <a:picLocks noChangeAspect="1"/>
          </p:cNvPicPr>
          <p:nvPr/>
        </p:nvPicPr>
        <p:blipFill>
          <a:blip r:embed="rId3"/>
          <a:stretch>
            <a:fillRect/>
          </a:stretch>
        </p:blipFill>
        <p:spPr>
          <a:xfrm>
            <a:off x="6970884" y="3716999"/>
            <a:ext cx="4110252" cy="2723391"/>
          </a:xfrm>
          <a:prstGeom prst="rect">
            <a:avLst/>
          </a:prstGeom>
        </p:spPr>
      </p:pic>
      <p:sp>
        <p:nvSpPr>
          <p:cNvPr id="9" name="TextBox 8">
            <a:extLst>
              <a:ext uri="{FF2B5EF4-FFF2-40B4-BE49-F238E27FC236}">
                <a16:creationId xmlns:a16="http://schemas.microsoft.com/office/drawing/2014/main" id="{D68CE2FC-3D99-0491-D8BB-9AB246924903}"/>
              </a:ext>
            </a:extLst>
          </p:cNvPr>
          <p:cNvSpPr txBox="1"/>
          <p:nvPr/>
        </p:nvSpPr>
        <p:spPr>
          <a:xfrm>
            <a:off x="5894615" y="6484256"/>
            <a:ext cx="6662054"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ea typeface="Calibri"/>
                <a:cs typeface="Calibri"/>
              </a:rPr>
              <a:t>GIF of historical wildfires in Los Angeles, note relationship with green space </a:t>
            </a:r>
          </a:p>
        </p:txBody>
      </p:sp>
    </p:spTree>
    <p:extLst>
      <p:ext uri="{BB962C8B-B14F-4D97-AF65-F5344CB8AC3E}">
        <p14:creationId xmlns:p14="http://schemas.microsoft.com/office/powerpoint/2010/main" val="3502889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E8E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9BF38-E612-48D8-8A91-38086BB36FDE}"/>
              </a:ext>
            </a:extLst>
          </p:cNvPr>
          <p:cNvSpPr>
            <a:spLocks noGrp="1"/>
          </p:cNvSpPr>
          <p:nvPr>
            <p:ph type="title"/>
          </p:nvPr>
        </p:nvSpPr>
        <p:spPr>
          <a:xfrm>
            <a:off x="123825" y="-111125"/>
            <a:ext cx="10515600" cy="1325563"/>
          </a:xfrm>
        </p:spPr>
        <p:txBody>
          <a:bodyPr/>
          <a:lstStyle/>
          <a:p>
            <a:r>
              <a:rPr lang="en-US" b="1">
                <a:cs typeface="Calibri Light"/>
              </a:rPr>
              <a:t>Converging Implications and Question </a:t>
            </a:r>
          </a:p>
        </p:txBody>
      </p:sp>
      <p:sp>
        <p:nvSpPr>
          <p:cNvPr id="3" name="Content Placeholder 2">
            <a:extLst>
              <a:ext uri="{FF2B5EF4-FFF2-40B4-BE49-F238E27FC236}">
                <a16:creationId xmlns:a16="http://schemas.microsoft.com/office/drawing/2014/main" id="{C3C82E98-C6A6-4F38-A6AE-976417C8F779}"/>
              </a:ext>
            </a:extLst>
          </p:cNvPr>
          <p:cNvSpPr>
            <a:spLocks noGrp="1"/>
          </p:cNvSpPr>
          <p:nvPr>
            <p:ph idx="1"/>
          </p:nvPr>
        </p:nvSpPr>
        <p:spPr>
          <a:xfrm>
            <a:off x="649061" y="1107168"/>
            <a:ext cx="10515600" cy="3469142"/>
          </a:xfrm>
        </p:spPr>
        <p:txBody>
          <a:bodyPr vert="horz" lIns="91440" tIns="45720" rIns="91440" bIns="45720" rtlCol="0" anchor="t">
            <a:normAutofit fontScale="70000" lnSpcReduction="20000"/>
          </a:bodyPr>
          <a:lstStyle/>
          <a:p>
            <a:pPr marL="0" indent="0">
              <a:buNone/>
            </a:pPr>
            <a:r>
              <a:rPr lang="en-US" b="1" dirty="0">
                <a:cs typeface="Calibri" panose="020F0502020204030204"/>
              </a:rPr>
              <a:t>Issue</a:t>
            </a:r>
            <a:r>
              <a:rPr lang="en-US" dirty="0">
                <a:cs typeface="Calibri" panose="020F0502020204030204"/>
              </a:rPr>
              <a:t>: </a:t>
            </a:r>
            <a:endParaRPr lang="en-US"/>
          </a:p>
          <a:p>
            <a:pPr marL="514350" indent="-514350">
              <a:buAutoNum type="arabicPeriod"/>
            </a:pPr>
            <a:r>
              <a:rPr lang="en-US" dirty="0">
                <a:cs typeface="Calibri" panose="020F0502020204030204"/>
              </a:rPr>
              <a:t>Extreme heat is a detriment to the economic, social, and environmental systems present within the city</a:t>
            </a:r>
          </a:p>
          <a:p>
            <a:pPr marL="514350" indent="-514350">
              <a:buAutoNum type="arabicPeriod"/>
            </a:pPr>
            <a:r>
              <a:rPr lang="en-US" dirty="0">
                <a:cs typeface="Calibri" panose="020F0502020204030204"/>
              </a:rPr>
              <a:t>The rate of extreme heat events is only projected to get worse in the future</a:t>
            </a:r>
            <a:endParaRPr lang="en-US" dirty="0">
              <a:ea typeface="Calibri"/>
              <a:cs typeface="Calibri" panose="020F0502020204030204"/>
            </a:endParaRPr>
          </a:p>
          <a:p>
            <a:pPr marL="514350" indent="-514350">
              <a:buAutoNum type="arabicPeriod"/>
            </a:pPr>
            <a:r>
              <a:rPr lang="en-US" dirty="0">
                <a:cs typeface="Calibri" panose="020F0502020204030204"/>
              </a:rPr>
              <a:t>Different populations and neighborhoods are affected differently depending on a number of factors, including: racial context, proximity to "beat-the-heat" resources, genetic predispositions, per capita income, etc.  </a:t>
            </a:r>
          </a:p>
          <a:p>
            <a:pPr marL="514350" indent="-514350">
              <a:buAutoNum type="arabicPeriod"/>
            </a:pPr>
            <a:r>
              <a:rPr lang="en-US" dirty="0">
                <a:cs typeface="Calibri" panose="020F0502020204030204"/>
              </a:rPr>
              <a:t>City does not have many climate adaption strategies planned, or in-place, to help prevent or remediate damage </a:t>
            </a:r>
            <a:endParaRPr lang="en-US" dirty="0"/>
          </a:p>
          <a:p>
            <a:pPr marL="0" indent="0">
              <a:buNone/>
            </a:pPr>
            <a:endParaRPr lang="en-US" dirty="0">
              <a:cs typeface="Calibri" panose="020F0502020204030204"/>
            </a:endParaRPr>
          </a:p>
          <a:p>
            <a:pPr marL="0" indent="0">
              <a:buNone/>
            </a:pPr>
            <a:r>
              <a:rPr lang="en-US" b="1" dirty="0">
                <a:cs typeface="Calibri" panose="020F0502020204030204"/>
              </a:rPr>
              <a:t>Question</a:t>
            </a:r>
            <a:r>
              <a:rPr lang="en-US" dirty="0">
                <a:cs typeface="Calibri" panose="020F0502020204030204"/>
              </a:rPr>
              <a:t>: "Which neighborhoods in Los Angeles County are disproportionately vulnerable to extreme heat?" </a:t>
            </a:r>
          </a:p>
          <a:p>
            <a:pPr marL="0" indent="0">
              <a:buNone/>
            </a:pPr>
            <a:endParaRPr lang="en-US" dirty="0">
              <a:cs typeface="Calibri" panose="020F0502020204030204"/>
            </a:endParaRPr>
          </a:p>
        </p:txBody>
      </p:sp>
      <p:pic>
        <p:nvPicPr>
          <p:cNvPr id="5" name="Picture 5" descr="Chart&#10;&#10;Description automatically generated">
            <a:extLst>
              <a:ext uri="{FF2B5EF4-FFF2-40B4-BE49-F238E27FC236}">
                <a16:creationId xmlns:a16="http://schemas.microsoft.com/office/drawing/2014/main" id="{0A1823A3-EADF-B938-CC89-49DF4370A227}"/>
              </a:ext>
            </a:extLst>
          </p:cNvPr>
          <p:cNvPicPr>
            <a:picLocks noChangeAspect="1"/>
          </p:cNvPicPr>
          <p:nvPr/>
        </p:nvPicPr>
        <p:blipFill>
          <a:blip r:embed="rId2"/>
          <a:stretch>
            <a:fillRect/>
          </a:stretch>
        </p:blipFill>
        <p:spPr>
          <a:xfrm>
            <a:off x="305247" y="4571458"/>
            <a:ext cx="5569882" cy="1915775"/>
          </a:xfrm>
          <a:prstGeom prst="rect">
            <a:avLst/>
          </a:prstGeom>
        </p:spPr>
      </p:pic>
      <p:sp>
        <p:nvSpPr>
          <p:cNvPr id="6" name="TextBox 5">
            <a:extLst>
              <a:ext uri="{FF2B5EF4-FFF2-40B4-BE49-F238E27FC236}">
                <a16:creationId xmlns:a16="http://schemas.microsoft.com/office/drawing/2014/main" id="{F6641238-6533-F975-FBF9-EFE09F615A6F}"/>
              </a:ext>
            </a:extLst>
          </p:cNvPr>
          <p:cNvSpPr txBox="1"/>
          <p:nvPr/>
        </p:nvSpPr>
        <p:spPr>
          <a:xfrm>
            <a:off x="6139543" y="5005613"/>
            <a:ext cx="5782127"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Red line denotes temperature increase without any mitigative or adaptive intervention (5-9 degree increase by 2100), blue line denotes temperature increase if City were to adhere to the strict IPCC “Global Warming of 1.5 °C” report (still going to increase by at least 3 degrees by 2100)</a:t>
            </a:r>
            <a:endParaRPr lang="en-US" dirty="0"/>
          </a:p>
        </p:txBody>
      </p:sp>
    </p:spTree>
    <p:extLst>
      <p:ext uri="{BB962C8B-B14F-4D97-AF65-F5344CB8AC3E}">
        <p14:creationId xmlns:p14="http://schemas.microsoft.com/office/powerpoint/2010/main" val="380528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DEA08-292D-4A11-8E1E-B96EDBBC3396}"/>
              </a:ext>
            </a:extLst>
          </p:cNvPr>
          <p:cNvSpPr>
            <a:spLocks noGrp="1"/>
          </p:cNvSpPr>
          <p:nvPr>
            <p:ph type="title"/>
          </p:nvPr>
        </p:nvSpPr>
        <p:spPr>
          <a:xfrm>
            <a:off x="123825" y="-82550"/>
            <a:ext cx="10515600" cy="1325563"/>
          </a:xfrm>
        </p:spPr>
        <p:txBody>
          <a:bodyPr/>
          <a:lstStyle/>
          <a:p>
            <a:r>
              <a:rPr lang="en-US" b="1">
                <a:cs typeface="Calibri Light"/>
              </a:rPr>
              <a:t>Project Idea</a:t>
            </a:r>
            <a:endParaRPr lang="en-US" b="1"/>
          </a:p>
        </p:txBody>
      </p:sp>
      <p:sp>
        <p:nvSpPr>
          <p:cNvPr id="3" name="Content Placeholder 2">
            <a:extLst>
              <a:ext uri="{FF2B5EF4-FFF2-40B4-BE49-F238E27FC236}">
                <a16:creationId xmlns:a16="http://schemas.microsoft.com/office/drawing/2014/main" id="{035F5FCB-9050-4B30-9B67-223C31E66111}"/>
              </a:ext>
            </a:extLst>
          </p:cNvPr>
          <p:cNvSpPr>
            <a:spLocks noGrp="1"/>
          </p:cNvSpPr>
          <p:nvPr>
            <p:ph idx="1"/>
          </p:nvPr>
        </p:nvSpPr>
        <p:spPr>
          <a:xfrm>
            <a:off x="5619989" y="99557"/>
            <a:ext cx="6800850" cy="6865938"/>
          </a:xfrm>
        </p:spPr>
        <p:txBody>
          <a:bodyPr vert="horz" lIns="91440" tIns="45720" rIns="91440" bIns="45720" rtlCol="0" anchor="t">
            <a:normAutofit fontScale="92500" lnSpcReduction="10000"/>
          </a:bodyPr>
          <a:lstStyle/>
          <a:p>
            <a:pPr marL="0" indent="0">
              <a:buNone/>
            </a:pPr>
            <a:r>
              <a:rPr lang="en-US" b="1" dirty="0">
                <a:cs typeface="Calibri" panose="020F0502020204030204"/>
              </a:rPr>
              <a:t>Question</a:t>
            </a:r>
            <a:r>
              <a:rPr lang="en-US" dirty="0">
                <a:cs typeface="Calibri" panose="020F0502020204030204"/>
              </a:rPr>
              <a:t> (cont.): "</a:t>
            </a:r>
            <a:r>
              <a:rPr lang="en-US" dirty="0">
                <a:ea typeface="+mn-lt"/>
                <a:cs typeface="+mn-lt"/>
              </a:rPr>
              <a:t>Which neighborhoods in Los Angeles County are disproportionately vulnerable to extreme heat?"</a:t>
            </a:r>
          </a:p>
          <a:p>
            <a:pPr marL="0" indent="0">
              <a:buNone/>
            </a:pPr>
            <a:r>
              <a:rPr lang="en-US" b="1" dirty="0">
                <a:cs typeface="Calibri" panose="020F0502020204030204"/>
              </a:rPr>
              <a:t>Idea Conception</a:t>
            </a:r>
            <a:r>
              <a:rPr lang="en-US" dirty="0">
                <a:cs typeface="Calibri" panose="020F0502020204030204"/>
              </a:rPr>
              <a:t>: Inspired by Philly's Heat Vulnerability Index and U.S.C.'s Sea Level Vulnerability Study, </a:t>
            </a:r>
            <a:r>
              <a:rPr lang="en-US" dirty="0">
                <a:ea typeface="+mn-lt"/>
                <a:cs typeface="+mn-lt"/>
              </a:rPr>
              <a:t>which both calculate "vulnerability" in a holistic way </a:t>
            </a:r>
          </a:p>
          <a:p>
            <a:pPr marL="0" indent="0">
              <a:buNone/>
            </a:pPr>
            <a:r>
              <a:rPr lang="en-US" b="1" dirty="0">
                <a:ea typeface="+mn-lt"/>
                <a:cs typeface="+mn-lt"/>
              </a:rPr>
              <a:t>Deliverables</a:t>
            </a:r>
            <a:r>
              <a:rPr lang="en-US" dirty="0">
                <a:ea typeface="+mn-lt"/>
                <a:cs typeface="+mn-lt"/>
              </a:rPr>
              <a:t>: </a:t>
            </a:r>
          </a:p>
          <a:p>
            <a:pPr marL="514350" indent="-514350">
              <a:buAutoNum type="arabicPeriod"/>
            </a:pPr>
            <a:r>
              <a:rPr lang="en-US" dirty="0">
                <a:ea typeface="+mn-lt"/>
                <a:cs typeface="+mn-lt"/>
              </a:rPr>
              <a:t>Maps showing spatial arrangement of vulnerability that highlights most at-risk communities </a:t>
            </a:r>
          </a:p>
          <a:p>
            <a:pPr marL="514350" indent="-514350">
              <a:buAutoNum type="arabicPeriod"/>
            </a:pPr>
            <a:r>
              <a:rPr lang="en-US" dirty="0">
                <a:ea typeface="+mn-lt"/>
                <a:cs typeface="+mn-lt"/>
              </a:rPr>
              <a:t>Data-driven policy report informing the City of its most vulnerable areas to help optimize the allocation of possible climate-adaption strategies </a:t>
            </a:r>
          </a:p>
          <a:p>
            <a:pPr marL="514350" indent="-514350">
              <a:buAutoNum type="arabicPeriod"/>
            </a:pPr>
            <a:r>
              <a:rPr lang="en-US" dirty="0">
                <a:ea typeface="Calibri"/>
                <a:cs typeface="Calibri" panose="020F0502020204030204"/>
              </a:rPr>
              <a:t>Interactive "beat-the-heat" resource tool to help bridge the divide between at-risk populations and said resources</a:t>
            </a:r>
          </a:p>
          <a:p>
            <a:pPr marL="514350" indent="-514350">
              <a:buAutoNum type="arabicPeriod"/>
            </a:pPr>
            <a:endParaRPr lang="en-US" dirty="0">
              <a:ea typeface="Calibri"/>
              <a:cs typeface="Calibri" panose="020F0502020204030204"/>
            </a:endParaRPr>
          </a:p>
        </p:txBody>
      </p:sp>
      <p:pic>
        <p:nvPicPr>
          <p:cNvPr id="5" name="Picture 5" descr="Map&#10;&#10;Description automatically generated">
            <a:extLst>
              <a:ext uri="{FF2B5EF4-FFF2-40B4-BE49-F238E27FC236}">
                <a16:creationId xmlns:a16="http://schemas.microsoft.com/office/drawing/2014/main" id="{477447CA-125E-4262-98A9-707D2E990605}"/>
              </a:ext>
            </a:extLst>
          </p:cNvPr>
          <p:cNvPicPr>
            <a:picLocks noChangeAspect="1"/>
          </p:cNvPicPr>
          <p:nvPr/>
        </p:nvPicPr>
        <p:blipFill>
          <a:blip r:embed="rId2"/>
          <a:stretch>
            <a:fillRect/>
          </a:stretch>
        </p:blipFill>
        <p:spPr>
          <a:xfrm>
            <a:off x="126715" y="1219840"/>
            <a:ext cx="5440166" cy="4769354"/>
          </a:xfrm>
          <a:prstGeom prst="rect">
            <a:avLst/>
          </a:prstGeom>
        </p:spPr>
      </p:pic>
      <p:sp>
        <p:nvSpPr>
          <p:cNvPr id="6" name="TextBox 5">
            <a:extLst>
              <a:ext uri="{FF2B5EF4-FFF2-40B4-BE49-F238E27FC236}">
                <a16:creationId xmlns:a16="http://schemas.microsoft.com/office/drawing/2014/main" id="{7F68F6FF-8243-474F-B7D0-7806EAFD6C84}"/>
              </a:ext>
            </a:extLst>
          </p:cNvPr>
          <p:cNvSpPr txBox="1"/>
          <p:nvPr/>
        </p:nvSpPr>
        <p:spPr>
          <a:xfrm>
            <a:off x="4174" y="6194353"/>
            <a:ext cx="391616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cs typeface="Calibri"/>
              </a:rPr>
              <a:t>Philly's Heat Vulnerability Index ArcGIS interface, idea for map deliverable </a:t>
            </a:r>
          </a:p>
        </p:txBody>
      </p:sp>
    </p:spTree>
    <p:extLst>
      <p:ext uri="{BB962C8B-B14F-4D97-AF65-F5344CB8AC3E}">
        <p14:creationId xmlns:p14="http://schemas.microsoft.com/office/powerpoint/2010/main" val="4143237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1BA04-2796-409B-8043-A34887ED3F3E}"/>
              </a:ext>
            </a:extLst>
          </p:cNvPr>
          <p:cNvSpPr>
            <a:spLocks noGrp="1"/>
          </p:cNvSpPr>
          <p:nvPr>
            <p:ph type="title"/>
          </p:nvPr>
        </p:nvSpPr>
        <p:spPr>
          <a:xfrm>
            <a:off x="84762" y="-62965"/>
            <a:ext cx="10515600" cy="1325563"/>
          </a:xfrm>
        </p:spPr>
        <p:txBody>
          <a:bodyPr/>
          <a:lstStyle/>
          <a:p>
            <a:r>
              <a:rPr lang="en-US" b="1">
                <a:cs typeface="Calibri Light"/>
              </a:rPr>
              <a:t>Method</a:t>
            </a:r>
            <a:endParaRPr lang="en-US" b="1"/>
          </a:p>
        </p:txBody>
      </p:sp>
      <p:sp>
        <p:nvSpPr>
          <p:cNvPr id="3" name="Content Placeholder 2">
            <a:extLst>
              <a:ext uri="{FF2B5EF4-FFF2-40B4-BE49-F238E27FC236}">
                <a16:creationId xmlns:a16="http://schemas.microsoft.com/office/drawing/2014/main" id="{8E77B0E0-FBFF-4203-BA79-E8488F95D210}"/>
              </a:ext>
            </a:extLst>
          </p:cNvPr>
          <p:cNvSpPr>
            <a:spLocks noGrp="1"/>
          </p:cNvSpPr>
          <p:nvPr>
            <p:ph idx="1"/>
          </p:nvPr>
        </p:nvSpPr>
        <p:spPr>
          <a:xfrm>
            <a:off x="285322" y="870985"/>
            <a:ext cx="11820525" cy="5846763"/>
          </a:xfrm>
        </p:spPr>
        <p:txBody>
          <a:bodyPr vert="horz" lIns="91440" tIns="45720" rIns="91440" bIns="45720" rtlCol="0" anchor="t">
            <a:normAutofit lnSpcReduction="10000"/>
          </a:bodyPr>
          <a:lstStyle/>
          <a:p>
            <a:pPr marL="0" indent="0">
              <a:buNone/>
            </a:pPr>
            <a:r>
              <a:rPr lang="en-US" sz="2500" b="1" dirty="0">
                <a:cs typeface="Calibri"/>
              </a:rPr>
              <a:t>Data</a:t>
            </a:r>
            <a:r>
              <a:rPr lang="en-US" sz="2500" dirty="0">
                <a:cs typeface="Calibri"/>
              </a:rPr>
              <a:t>: </a:t>
            </a:r>
          </a:p>
          <a:p>
            <a:pPr marL="514350" indent="-514350">
              <a:buAutoNum type="arabicPeriod"/>
            </a:pPr>
            <a:r>
              <a:rPr lang="en-US" sz="2500" dirty="0">
                <a:cs typeface="Calibri"/>
              </a:rPr>
              <a:t>Scrape census tract demographic data from American Community Survey API to assess neighborhood social health </a:t>
            </a:r>
            <a:endParaRPr lang="en-US" sz="2500" dirty="0">
              <a:ea typeface="Calibri"/>
              <a:cs typeface="Calibri"/>
            </a:endParaRPr>
          </a:p>
          <a:p>
            <a:pPr marL="514350" indent="-514350">
              <a:buAutoNum type="arabicPeriod"/>
            </a:pPr>
            <a:r>
              <a:rPr lang="en-US" sz="2500" dirty="0">
                <a:cs typeface="Calibri"/>
              </a:rPr>
              <a:t>Land-use and tree canopy data provided by Loyola Marymount University's Center for Urban Resilience</a:t>
            </a:r>
            <a:endParaRPr lang="en-US" sz="2500" dirty="0">
              <a:ea typeface="Calibri" panose="020F0502020204030204"/>
              <a:cs typeface="Calibri"/>
            </a:endParaRPr>
          </a:p>
          <a:p>
            <a:pPr marL="514350" indent="-514350">
              <a:buAutoNum type="arabicPeriod"/>
            </a:pPr>
            <a:r>
              <a:rPr lang="en-US" sz="2500" dirty="0">
                <a:ea typeface="Calibri" panose="020F0502020204030204"/>
                <a:cs typeface="Calibri"/>
              </a:rPr>
              <a:t>Public health and pollution data from </a:t>
            </a:r>
            <a:r>
              <a:rPr lang="en-US" sz="2500" dirty="0" err="1">
                <a:ea typeface="Calibri" panose="020F0502020204030204"/>
                <a:cs typeface="Calibri"/>
              </a:rPr>
              <a:t>CalEnviroScreen</a:t>
            </a:r>
            <a:r>
              <a:rPr lang="en-US" sz="2500" dirty="0">
                <a:ea typeface="Calibri" panose="020F0502020204030204"/>
                <a:cs typeface="Calibri"/>
              </a:rPr>
              <a:t> 4.0 </a:t>
            </a:r>
          </a:p>
          <a:p>
            <a:pPr marL="514350" indent="-514350">
              <a:buAutoNum type="arabicPeriod"/>
            </a:pPr>
            <a:r>
              <a:rPr lang="en-US" sz="2500" dirty="0">
                <a:cs typeface="Calibri"/>
              </a:rPr>
              <a:t>Historic and current temperature and heat data from the California Heat Assessment Tool</a:t>
            </a:r>
            <a:endParaRPr lang="en-US" sz="2500" dirty="0">
              <a:ea typeface="Calibri" panose="020F0502020204030204"/>
              <a:cs typeface="Calibri"/>
            </a:endParaRPr>
          </a:p>
          <a:p>
            <a:pPr marL="514350" indent="-514350">
              <a:buAutoNum type="arabicPeriod"/>
            </a:pPr>
            <a:r>
              <a:rPr lang="en-US" sz="2500" dirty="0">
                <a:cs typeface="Calibri"/>
              </a:rPr>
              <a:t>Spatial features/proximity data (distance to nearest resource, count of each type of resource, Los Angeles Forest) using basic point and polygon data </a:t>
            </a:r>
          </a:p>
          <a:p>
            <a:pPr marL="0" indent="0">
              <a:buNone/>
            </a:pPr>
            <a:r>
              <a:rPr lang="en-US" sz="2500" b="1" dirty="0">
                <a:cs typeface="Calibri"/>
              </a:rPr>
              <a:t>Vulnerability Index Calculation</a:t>
            </a:r>
            <a:r>
              <a:rPr lang="en-US" sz="2500" dirty="0">
                <a:cs typeface="Calibri"/>
              </a:rPr>
              <a:t>: Create a model to calculate general neighborhood vulnerability (arbitrary range of values can then be classified into different vulnerability categories) using the factors listed above </a:t>
            </a:r>
          </a:p>
          <a:p>
            <a:pPr marL="0" indent="0">
              <a:buNone/>
            </a:pPr>
            <a:r>
              <a:rPr lang="en-US" sz="2500" b="1" dirty="0">
                <a:cs typeface="Calibri"/>
              </a:rPr>
              <a:t>Vulnerability Index Score Validation</a:t>
            </a:r>
            <a:r>
              <a:rPr lang="en-US" dirty="0">
                <a:cs typeface="Calibri"/>
              </a:rPr>
              <a:t>: </a:t>
            </a:r>
            <a:r>
              <a:rPr lang="en-US" sz="2500" dirty="0">
                <a:cs typeface="Calibri"/>
              </a:rPr>
              <a:t>Inform the decision to use/take-out/weigh certain feature coefficients based on features and findings included in the literature review  </a:t>
            </a:r>
            <a:endParaRPr lang="en-US" sz="2500" dirty="0">
              <a:ea typeface="Calibri"/>
              <a:cs typeface="Calibri"/>
            </a:endParaRPr>
          </a:p>
          <a:p>
            <a:pPr marL="0" indent="0">
              <a:buNone/>
            </a:pPr>
            <a:endParaRPr lang="en-US" dirty="0">
              <a:cs typeface="Calibri"/>
            </a:endParaRPr>
          </a:p>
          <a:p>
            <a:endParaRPr lang="en-US" dirty="0">
              <a:cs typeface="Calibri"/>
            </a:endParaRPr>
          </a:p>
          <a:p>
            <a:endParaRPr lang="en-US" dirty="0">
              <a:cs typeface="Calibri"/>
            </a:endParaRPr>
          </a:p>
        </p:txBody>
      </p:sp>
    </p:spTree>
    <p:extLst>
      <p:ext uri="{BB962C8B-B14F-4D97-AF65-F5344CB8AC3E}">
        <p14:creationId xmlns:p14="http://schemas.microsoft.com/office/powerpoint/2010/main" val="12325429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0ACF5-4B34-E2A2-B0F5-2D9E3B83E5E3}"/>
              </a:ext>
            </a:extLst>
          </p:cNvPr>
          <p:cNvSpPr>
            <a:spLocks noGrp="1"/>
          </p:cNvSpPr>
          <p:nvPr>
            <p:ph type="title"/>
          </p:nvPr>
        </p:nvSpPr>
        <p:spPr>
          <a:xfrm>
            <a:off x="250899" y="179014"/>
            <a:ext cx="10515600" cy="1325563"/>
          </a:xfrm>
        </p:spPr>
        <p:txBody>
          <a:bodyPr/>
          <a:lstStyle/>
          <a:p>
            <a:r>
              <a:rPr lang="en-US" b="1">
                <a:cs typeface="Calibri Light"/>
              </a:rPr>
              <a:t>Method: Social Vulnerability</a:t>
            </a:r>
            <a:endParaRPr lang="en-US" b="1"/>
          </a:p>
        </p:txBody>
      </p:sp>
      <p:sp>
        <p:nvSpPr>
          <p:cNvPr id="3" name="Content Placeholder 2">
            <a:extLst>
              <a:ext uri="{FF2B5EF4-FFF2-40B4-BE49-F238E27FC236}">
                <a16:creationId xmlns:a16="http://schemas.microsoft.com/office/drawing/2014/main" id="{223EC1A7-628D-E3A6-7CE1-F570839B038A}"/>
              </a:ext>
            </a:extLst>
          </p:cNvPr>
          <p:cNvSpPr>
            <a:spLocks noGrp="1"/>
          </p:cNvSpPr>
          <p:nvPr>
            <p:ph idx="1"/>
          </p:nvPr>
        </p:nvSpPr>
        <p:spPr>
          <a:xfrm>
            <a:off x="520700" y="2420242"/>
            <a:ext cx="10891380" cy="4351338"/>
          </a:xfrm>
        </p:spPr>
        <p:txBody>
          <a:bodyPr vert="horz" lIns="91440" tIns="45720" rIns="91440" bIns="45720" rtlCol="0" anchor="t">
            <a:normAutofit fontScale="77500" lnSpcReduction="20000"/>
          </a:bodyPr>
          <a:lstStyle/>
          <a:p>
            <a:pPr marL="0" indent="0">
              <a:buNone/>
            </a:pPr>
            <a:r>
              <a:rPr lang="en-US" dirty="0">
                <a:ea typeface="+mn-lt"/>
                <a:cs typeface="+mn-lt"/>
              </a:rPr>
              <a:t>According to the Federal Emergency Management Agency’s </a:t>
            </a:r>
            <a:r>
              <a:rPr lang="en-US" i="1" dirty="0">
                <a:ea typeface="+mn-lt"/>
                <a:cs typeface="+mn-lt"/>
              </a:rPr>
              <a:t>Guide to Expanding Mitigation, </a:t>
            </a:r>
            <a:r>
              <a:rPr lang="en-US" dirty="0">
                <a:ea typeface="+mn-lt"/>
                <a:cs typeface="+mn-lt"/>
              </a:rPr>
              <a:t>these are the populations who will be disproportionately affected by extreme heat: </a:t>
            </a:r>
          </a:p>
          <a:p>
            <a:pPr marL="0" indent="0">
              <a:buNone/>
            </a:pPr>
            <a:endParaRPr lang="en-US" dirty="0">
              <a:ea typeface="+mn-lt"/>
              <a:cs typeface="+mn-lt"/>
            </a:endParaRPr>
          </a:p>
          <a:p>
            <a:pPr marL="971550" lvl="1" indent="-285750">
              <a:buFont typeface="Arial"/>
              <a:buChar char="•"/>
            </a:pPr>
            <a:r>
              <a:rPr lang="en-US" dirty="0">
                <a:ea typeface="+mn-lt"/>
                <a:cs typeface="+mn-lt"/>
              </a:rPr>
              <a:t>Underserved communities with a low socioeconomic status </a:t>
            </a:r>
            <a:endParaRPr lang="en-US">
              <a:ea typeface="+mn-lt"/>
              <a:cs typeface="+mn-lt"/>
            </a:endParaRPr>
          </a:p>
          <a:p>
            <a:pPr marL="971550" lvl="1" indent="-285750">
              <a:buFont typeface="Arial"/>
              <a:buChar char="•"/>
            </a:pPr>
            <a:r>
              <a:rPr lang="en-US" dirty="0">
                <a:ea typeface="+mn-lt"/>
                <a:cs typeface="+mn-lt"/>
              </a:rPr>
              <a:t>People of color </a:t>
            </a:r>
            <a:endParaRPr lang="en-US"/>
          </a:p>
          <a:p>
            <a:pPr marL="971550" lvl="1" indent="-285750">
              <a:buFont typeface="Arial"/>
              <a:buChar char="•"/>
            </a:pPr>
            <a:r>
              <a:rPr lang="en-US" dirty="0">
                <a:ea typeface="+mn-lt"/>
                <a:cs typeface="+mn-lt"/>
              </a:rPr>
              <a:t>Tribal and first nation communities </a:t>
            </a:r>
            <a:endParaRPr lang="en-US"/>
          </a:p>
          <a:p>
            <a:pPr marL="971550" lvl="1" indent="-285750">
              <a:buFont typeface="Arial"/>
              <a:buChar char="•"/>
            </a:pPr>
            <a:r>
              <a:rPr lang="en-US" dirty="0">
                <a:ea typeface="+mn-lt"/>
                <a:cs typeface="+mn-lt"/>
              </a:rPr>
              <a:t>Women </a:t>
            </a:r>
            <a:endParaRPr lang="en-US"/>
          </a:p>
          <a:p>
            <a:pPr marL="971550" lvl="1" indent="-285750">
              <a:buFont typeface="Arial"/>
              <a:buChar char="•"/>
            </a:pPr>
            <a:r>
              <a:rPr lang="en-US" dirty="0">
                <a:ea typeface="+mn-lt"/>
                <a:cs typeface="+mn-lt"/>
              </a:rPr>
              <a:t>Members of the LGBTQ+ community</a:t>
            </a:r>
            <a:endParaRPr lang="en-US" dirty="0"/>
          </a:p>
          <a:p>
            <a:pPr marL="971550" lvl="1" indent="-285750">
              <a:buFont typeface="Arial"/>
              <a:buChar char="•"/>
            </a:pPr>
            <a:r>
              <a:rPr lang="en-US" dirty="0">
                <a:ea typeface="+mn-lt"/>
                <a:cs typeface="+mn-lt"/>
              </a:rPr>
              <a:t>Individuals experiencing homelessness or displacement</a:t>
            </a:r>
            <a:endParaRPr lang="en-US" dirty="0"/>
          </a:p>
          <a:p>
            <a:pPr marL="971550" lvl="1" indent="-285750">
              <a:buFont typeface="Arial"/>
              <a:buChar char="•"/>
            </a:pPr>
            <a:r>
              <a:rPr lang="en-US" dirty="0">
                <a:ea typeface="+mn-lt"/>
                <a:cs typeface="+mn-lt"/>
              </a:rPr>
              <a:t>Populations over the age of 65 or under the age of 5 </a:t>
            </a:r>
            <a:endParaRPr lang="en-US"/>
          </a:p>
          <a:p>
            <a:pPr marL="971550" lvl="1" indent="-285750">
              <a:buFont typeface="Arial"/>
              <a:buChar char="•"/>
            </a:pPr>
            <a:r>
              <a:rPr lang="en-US" dirty="0">
                <a:ea typeface="+mn-lt"/>
                <a:cs typeface="+mn-lt"/>
              </a:rPr>
              <a:t>Populations with limited English proficiency </a:t>
            </a:r>
            <a:endParaRPr lang="en-US"/>
          </a:p>
          <a:p>
            <a:pPr marL="971550" lvl="1" indent="-285750">
              <a:buFont typeface="Arial"/>
              <a:buChar char="•"/>
            </a:pPr>
            <a:r>
              <a:rPr lang="en-US" dirty="0">
                <a:ea typeface="+mn-lt"/>
                <a:cs typeface="+mn-lt"/>
              </a:rPr>
              <a:t>Service workers and migrant laborers</a:t>
            </a:r>
            <a:endParaRPr lang="en-US" dirty="0"/>
          </a:p>
          <a:p>
            <a:pPr marL="971550" lvl="1" indent="-285750">
              <a:buFont typeface="Arial"/>
              <a:buChar char="•"/>
            </a:pPr>
            <a:r>
              <a:rPr lang="en-US" dirty="0">
                <a:ea typeface="+mn-lt"/>
                <a:cs typeface="+mn-lt"/>
              </a:rPr>
              <a:t>Populations with limited cognitive or physical abilities</a:t>
            </a:r>
            <a:endParaRPr lang="en-US" dirty="0"/>
          </a:p>
          <a:p>
            <a:pPr marL="971550" lvl="1" indent="-285750">
              <a:buFont typeface="Arial"/>
              <a:buChar char="•"/>
            </a:pPr>
            <a:r>
              <a:rPr lang="en-US" dirty="0">
                <a:ea typeface="+mn-lt"/>
                <a:cs typeface="+mn-lt"/>
              </a:rPr>
              <a:t>Institutionalized populations, such as those in prisons and nursing homes, or individuals going through reentry</a:t>
            </a:r>
            <a:endParaRPr lang="en-US" dirty="0"/>
          </a:p>
          <a:p>
            <a:pPr marL="971550" lvl="1" indent="-285750">
              <a:buFont typeface="Arial"/>
              <a:buChar char="•"/>
            </a:pPr>
            <a:r>
              <a:rPr lang="en-US" dirty="0">
                <a:ea typeface="+mn-lt"/>
                <a:cs typeface="+mn-lt"/>
              </a:rPr>
              <a:t>Renters</a:t>
            </a:r>
            <a:endParaRPr lang="en-US" dirty="0"/>
          </a:p>
          <a:p>
            <a:pPr marL="0" indent="0">
              <a:buNone/>
            </a:pPr>
            <a:endParaRPr lang="en-US" dirty="0">
              <a:cs typeface="Calibri"/>
            </a:endParaRPr>
          </a:p>
        </p:txBody>
      </p:sp>
      <p:pic>
        <p:nvPicPr>
          <p:cNvPr id="4" name="Picture 4" descr="Text&#10;&#10;Description automatically generated">
            <a:extLst>
              <a:ext uri="{FF2B5EF4-FFF2-40B4-BE49-F238E27FC236}">
                <a16:creationId xmlns:a16="http://schemas.microsoft.com/office/drawing/2014/main" id="{1DF8308C-758B-95FE-82C4-80A51545976E}"/>
              </a:ext>
            </a:extLst>
          </p:cNvPr>
          <p:cNvPicPr>
            <a:picLocks noChangeAspect="1"/>
          </p:cNvPicPr>
          <p:nvPr/>
        </p:nvPicPr>
        <p:blipFill>
          <a:blip r:embed="rId2"/>
          <a:stretch>
            <a:fillRect/>
          </a:stretch>
        </p:blipFill>
        <p:spPr>
          <a:xfrm>
            <a:off x="8625114" y="178334"/>
            <a:ext cx="2743200" cy="967760"/>
          </a:xfrm>
          <a:prstGeom prst="rect">
            <a:avLst/>
          </a:prstGeom>
        </p:spPr>
      </p:pic>
      <p:sp>
        <p:nvSpPr>
          <p:cNvPr id="5" name="TextBox 4">
            <a:extLst>
              <a:ext uri="{FF2B5EF4-FFF2-40B4-BE49-F238E27FC236}">
                <a16:creationId xmlns:a16="http://schemas.microsoft.com/office/drawing/2014/main" id="{0E44B818-C184-F9E2-F8B0-806CB388B09C}"/>
              </a:ext>
            </a:extLst>
          </p:cNvPr>
          <p:cNvSpPr txBox="1"/>
          <p:nvPr/>
        </p:nvSpPr>
        <p:spPr>
          <a:xfrm>
            <a:off x="524329" y="1340756"/>
            <a:ext cx="11116127"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Social Vulnerability: </a:t>
            </a:r>
            <a:r>
              <a:rPr lang="en-US" dirty="0">
                <a:ea typeface="+mn-lt"/>
                <a:cs typeface="+mn-lt"/>
              </a:rPr>
              <a:t>the susceptibility of an individual or social group to the negative impacts of natural hazards and disasters due to characteristics that influence one’s ability to prepare, respond, cope, or recover from a disaster (</a:t>
            </a:r>
            <a:r>
              <a:rPr lang="en-US" i="1" dirty="0">
                <a:ea typeface="+mn-lt"/>
                <a:cs typeface="+mn-lt"/>
              </a:rPr>
              <a:t>FEMA</a:t>
            </a:r>
            <a:r>
              <a:rPr lang="en-US" dirty="0">
                <a:ea typeface="+mn-lt"/>
                <a:cs typeface="+mn-lt"/>
              </a:rPr>
              <a:t>, 2020). </a:t>
            </a:r>
            <a:endParaRPr lang="en-US" dirty="0"/>
          </a:p>
        </p:txBody>
      </p:sp>
    </p:spTree>
    <p:extLst>
      <p:ext uri="{BB962C8B-B14F-4D97-AF65-F5344CB8AC3E}">
        <p14:creationId xmlns:p14="http://schemas.microsoft.com/office/powerpoint/2010/main" val="101967867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22</Slides>
  <Notes>1</Notes>
  <HiddenSlides>0</HiddenSlides>
  <MMClips>0</MMClips>
  <ScaleCrop>false</ScaleCrop>
  <HeadingPairs>
    <vt:vector size="4" baseType="variant">
      <vt:variant>
        <vt:lpstr>Theme</vt:lpstr>
      </vt:variant>
      <vt:variant>
        <vt:i4>2</vt:i4>
      </vt:variant>
      <vt:variant>
        <vt:lpstr>Slide Titles</vt:lpstr>
      </vt:variant>
      <vt:variant>
        <vt:i4>22</vt:i4>
      </vt:variant>
    </vt:vector>
  </HeadingPairs>
  <TitlesOfParts>
    <vt:vector size="24" baseType="lpstr">
      <vt:lpstr>office theme</vt:lpstr>
      <vt:lpstr>Office Theme</vt:lpstr>
      <vt:lpstr>Measuring Extreme Heat Vulnerability in Los Angeles</vt:lpstr>
      <vt:lpstr>Context </vt:lpstr>
      <vt:lpstr>Los Angeles' Situation Pt. 1: Economy  </vt:lpstr>
      <vt:lpstr>Los Angeles' Situation Pt. 2: Social </vt:lpstr>
      <vt:lpstr>Los Angeles' Situation Pt 3: Environmental</vt:lpstr>
      <vt:lpstr>Converging Implications and Question </vt:lpstr>
      <vt:lpstr>Project Idea</vt:lpstr>
      <vt:lpstr>Method</vt:lpstr>
      <vt:lpstr>Method: Social Vulnerability</vt:lpstr>
      <vt:lpstr>Method: Social Vulnerability Cont. </vt:lpstr>
      <vt:lpstr>Method: Social Vulnerability Cont. </vt:lpstr>
      <vt:lpstr>Method: Physical Vulnerability  </vt:lpstr>
      <vt:lpstr>Method: Overall Heat Vulnerability Index   </vt:lpstr>
      <vt:lpstr>Results: Census Features</vt:lpstr>
      <vt:lpstr>Results: Census Features</vt:lpstr>
      <vt:lpstr>Results: Resource Features</vt:lpstr>
      <vt:lpstr>Results: Temperature Features</vt:lpstr>
      <vt:lpstr>Results: Land Use Features</vt:lpstr>
      <vt:lpstr>Results: Redlining Districts as a Contributor to Social and Physical Heat Vulnerability </vt:lpstr>
      <vt:lpstr>Results: Social and Physical Vulnerability Scores</vt:lpstr>
      <vt:lpstr>Results: Overall Extreme Heat Vulnerability Index</vt:lpstr>
      <vt:lpstr>Conclusions and Recommendations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1557</cp:revision>
  <dcterms:created xsi:type="dcterms:W3CDTF">2022-05-02T16:59:36Z</dcterms:created>
  <dcterms:modified xsi:type="dcterms:W3CDTF">2022-05-05T18:25:11Z</dcterms:modified>
</cp:coreProperties>
</file>

<file path=docProps/thumbnail.jpeg>
</file>